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png"/>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webextensions/webextension1.xml" ContentType="application/vnd.ms-office.webextension+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6" r:id="rId2"/>
    <p:sldId id="3287" r:id="rId3"/>
    <p:sldId id="2752" r:id="rId4"/>
    <p:sldId id="2753" r:id="rId5"/>
    <p:sldId id="3279" r:id="rId6"/>
    <p:sldId id="3280" r:id="rId7"/>
    <p:sldId id="2756" r:id="rId8"/>
    <p:sldId id="1904" r:id="rId9"/>
    <p:sldId id="2751" r:id="rId10"/>
    <p:sldId id="2758" r:id="rId11"/>
    <p:sldId id="2754" r:id="rId12"/>
    <p:sldId id="2755" r:id="rId13"/>
    <p:sldId id="2761" r:id="rId14"/>
    <p:sldId id="2771" r:id="rId15"/>
    <p:sldId id="2772" r:id="rId16"/>
    <p:sldId id="2773" r:id="rId17"/>
    <p:sldId id="2750" r:id="rId18"/>
    <p:sldId id="2775" r:id="rId19"/>
    <p:sldId id="2776" r:id="rId20"/>
    <p:sldId id="2769" r:id="rId21"/>
    <p:sldId id="2774" r:id="rId22"/>
    <p:sldId id="2770" r:id="rId23"/>
    <p:sldId id="2777" r:id="rId24"/>
    <p:sldId id="2778" r:id="rId25"/>
    <p:sldId id="2780" r:id="rId26"/>
    <p:sldId id="2781" r:id="rId27"/>
    <p:sldId id="2782" r:id="rId28"/>
    <p:sldId id="2783" r:id="rId29"/>
    <p:sldId id="2784" r:id="rId30"/>
    <p:sldId id="2786" r:id="rId31"/>
    <p:sldId id="3288" r:id="rId32"/>
    <p:sldId id="3261" r:id="rId33"/>
    <p:sldId id="3262" r:id="rId34"/>
    <p:sldId id="3263" r:id="rId35"/>
    <p:sldId id="3265" r:id="rId36"/>
    <p:sldId id="3264" r:id="rId37"/>
    <p:sldId id="2790" r:id="rId38"/>
    <p:sldId id="2791" r:id="rId39"/>
    <p:sldId id="2943" r:id="rId40"/>
    <p:sldId id="3254" r:id="rId41"/>
    <p:sldId id="2949" r:id="rId42"/>
    <p:sldId id="3253" r:id="rId43"/>
    <p:sldId id="3257" r:id="rId44"/>
    <p:sldId id="3259" r:id="rId45"/>
    <p:sldId id="3260" r:id="rId46"/>
    <p:sldId id="3250" r:id="rId47"/>
    <p:sldId id="3258" r:id="rId48"/>
    <p:sldId id="3248" r:id="rId49"/>
    <p:sldId id="2794" r:id="rId50"/>
    <p:sldId id="3021" r:id="rId51"/>
    <p:sldId id="3255" r:id="rId52"/>
    <p:sldId id="3023" r:id="rId53"/>
    <p:sldId id="3256" r:id="rId54"/>
    <p:sldId id="2468" r:id="rId55"/>
    <p:sldId id="2799" r:id="rId56"/>
    <p:sldId id="3269" r:id="rId57"/>
    <p:sldId id="2810" r:id="rId58"/>
    <p:sldId id="2861" r:id="rId59"/>
    <p:sldId id="2862" r:id="rId60"/>
    <p:sldId id="2860" r:id="rId61"/>
    <p:sldId id="2863" r:id="rId62"/>
    <p:sldId id="2808" r:id="rId63"/>
    <p:sldId id="2811" r:id="rId64"/>
    <p:sldId id="2813" r:id="rId65"/>
    <p:sldId id="2814" r:id="rId66"/>
    <p:sldId id="3274" r:id="rId67"/>
    <p:sldId id="3290" r:id="rId68"/>
    <p:sldId id="3291" r:id="rId69"/>
    <p:sldId id="3292" r:id="rId70"/>
    <p:sldId id="3293" r:id="rId71"/>
    <p:sldId id="3294" r:id="rId72"/>
    <p:sldId id="3295" r:id="rId73"/>
    <p:sldId id="3296" r:id="rId74"/>
    <p:sldId id="3297" r:id="rId75"/>
    <p:sldId id="3298" r:id="rId76"/>
    <p:sldId id="3299" r:id="rId77"/>
    <p:sldId id="3300" r:id="rId78"/>
    <p:sldId id="3301" r:id="rId79"/>
    <p:sldId id="3302" r:id="rId80"/>
    <p:sldId id="3303" r:id="rId81"/>
    <p:sldId id="3304" r:id="rId82"/>
    <p:sldId id="3305" r:id="rId83"/>
    <p:sldId id="3306" r:id="rId84"/>
    <p:sldId id="3307" r:id="rId85"/>
    <p:sldId id="3308" r:id="rId86"/>
    <p:sldId id="3309" r:id="rId87"/>
    <p:sldId id="3310" r:id="rId88"/>
    <p:sldId id="3311" r:id="rId89"/>
    <p:sldId id="3312" r:id="rId90"/>
    <p:sldId id="2743" r:id="rId91"/>
    <p:sldId id="2895" r:id="rId92"/>
    <p:sldId id="3327" r:id="rId93"/>
    <p:sldId id="3328" r:id="rId94"/>
    <p:sldId id="3329" r:id="rId95"/>
    <p:sldId id="3316" r:id="rId96"/>
    <p:sldId id="3317" r:id="rId97"/>
    <p:sldId id="3331" r:id="rId98"/>
    <p:sldId id="3332" r:id="rId99"/>
    <p:sldId id="3330" r:id="rId100"/>
    <p:sldId id="3273" r:id="rId101"/>
    <p:sldId id="3333" r:id="rId102"/>
    <p:sldId id="3334" r:id="rId103"/>
    <p:sldId id="3345" r:id="rId104"/>
    <p:sldId id="3346" r:id="rId105"/>
    <p:sldId id="3319" r:id="rId106"/>
    <p:sldId id="3347" r:id="rId107"/>
    <p:sldId id="3348" r:id="rId108"/>
    <p:sldId id="3349"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6A6A6"/>
    <a:srgbClr val="FF40FF"/>
    <a:srgbClr val="AC50F3"/>
    <a:srgbClr val="FF9300"/>
    <a:srgbClr val="F14E5C"/>
    <a:srgbClr val="9A45D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4"/>
    <p:restoredTop sz="67534"/>
  </p:normalViewPr>
  <p:slideViewPr>
    <p:cSldViewPr snapToGrid="0">
      <p:cViewPr varScale="1">
        <p:scale>
          <a:sx n="83" d="100"/>
          <a:sy n="83" d="100"/>
        </p:scale>
        <p:origin x="992"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58546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39530639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101</a:t>
            </a:fld>
            <a:endParaRPr lang="en-US"/>
          </a:p>
        </p:txBody>
      </p:sp>
    </p:spTree>
    <p:extLst>
      <p:ext uri="{BB962C8B-B14F-4D97-AF65-F5344CB8AC3E}">
        <p14:creationId xmlns:p14="http://schemas.microsoft.com/office/powerpoint/2010/main" val="2180954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17274572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103</a:t>
            </a:fld>
            <a:endParaRPr lang="en-US"/>
          </a:p>
        </p:txBody>
      </p:sp>
    </p:spTree>
    <p:extLst>
      <p:ext uri="{BB962C8B-B14F-4D97-AF65-F5344CB8AC3E}">
        <p14:creationId xmlns:p14="http://schemas.microsoft.com/office/powerpoint/2010/main" val="7030673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104</a:t>
            </a:fld>
            <a:endParaRPr lang="en-US"/>
          </a:p>
        </p:txBody>
      </p:sp>
    </p:spTree>
    <p:extLst>
      <p:ext uri="{BB962C8B-B14F-4D97-AF65-F5344CB8AC3E}">
        <p14:creationId xmlns:p14="http://schemas.microsoft.com/office/powerpoint/2010/main" val="27982970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105</a:t>
            </a:fld>
            <a:endParaRPr lang="en-US"/>
          </a:p>
        </p:txBody>
      </p:sp>
    </p:spTree>
    <p:extLst>
      <p:ext uri="{BB962C8B-B14F-4D97-AF65-F5344CB8AC3E}">
        <p14:creationId xmlns:p14="http://schemas.microsoft.com/office/powerpoint/2010/main" val="11457381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106</a:t>
            </a:fld>
            <a:endParaRPr lang="en-US"/>
          </a:p>
        </p:txBody>
      </p:sp>
    </p:spTree>
    <p:extLst>
      <p:ext uri="{BB962C8B-B14F-4D97-AF65-F5344CB8AC3E}">
        <p14:creationId xmlns:p14="http://schemas.microsoft.com/office/powerpoint/2010/main" val="12787328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39270289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78796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2329178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3474709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1784536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572219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3812742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1952825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3835488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2868849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61290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03976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3420175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030805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2718172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3604042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4243984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1725485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190483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317453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39310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234724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3791556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1838562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2643366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1412711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581106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2103617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3295548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845989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383A-0C7E-4010-5A83-120CDAFE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A0C2-551E-9EF9-E63B-0759E939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3A36B-A73B-D687-ED08-FAA914F369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7A0361-9AC1-02C1-0C75-73A8F6D1B446}"/>
              </a:ext>
            </a:extLst>
          </p:cNvPr>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2377698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383A-0C7E-4010-5A83-120CDAFE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A0C2-551E-9EF9-E63B-0759E939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3A36B-A73B-D687-ED08-FAA914F369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7A0361-9AC1-02C1-0C75-73A8F6D1B446}"/>
              </a:ext>
            </a:extLst>
          </p:cNvPr>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428302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811438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2669866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773046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1695443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2237036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4241018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38C2-7BAB-F005-3E0B-5AB98395F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B7A28-3B40-12F0-42E8-B5D647C0F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726EB-3BFE-8E63-073B-C926E33FF7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8F596A-9317-77D3-6B39-E541FB1B7386}"/>
              </a:ext>
            </a:extLst>
          </p:cNvPr>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3610086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38C2-7BAB-F005-3E0B-5AB98395F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B7A28-3B40-12F0-42E8-B5D647C0F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726EB-3BFE-8E63-073B-C926E33FF7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8F596A-9317-77D3-6B39-E541FB1B7386}"/>
              </a:ext>
            </a:extLst>
          </p:cNvPr>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1285675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CB21C-5E67-59AA-777B-063F9D04E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6E754-FB40-F7DB-ED33-9D57358BE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47AF9-61E2-9BA2-F4D2-F2C337B019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F3331-8544-F919-9DCD-33C3A431FE4D}"/>
              </a:ext>
            </a:extLst>
          </p:cNvPr>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19798480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697842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79F96-EC28-C1AE-E85F-ADC2B104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0F1F3-6BE1-B9D7-5890-56FE7B1FD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51AFE-4F78-B635-1638-680931B958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5EBD31-C9BD-0ED8-75F5-D17A9376241E}"/>
              </a:ext>
            </a:extLst>
          </p:cNvPr>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1112044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9045241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79F96-EC28-C1AE-E85F-ADC2B104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0F1F3-6BE1-B9D7-5890-56FE7B1FD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51AFE-4F78-B635-1638-680931B958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5EBD31-C9BD-0ED8-75F5-D17A9376241E}"/>
              </a:ext>
            </a:extLst>
          </p:cNvPr>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616816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9DC1E-452B-30BC-6367-7E49C5A2C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C27A5-DF23-C282-2EC4-8893D6496E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DCAD2-3D4C-A278-DD00-83A8CF4A07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5C2CE5-E2E2-1A4A-EB6C-9BEF99089406}"/>
              </a:ext>
            </a:extLst>
          </p:cNvPr>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3799228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41303229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20596378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20523274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912682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1042954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34611409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2142278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234274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13020857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1063470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939028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379350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1504065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20093152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3962386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67</a:t>
            </a:fld>
            <a:endParaRPr lang="en-US"/>
          </a:p>
        </p:txBody>
      </p:sp>
    </p:spTree>
    <p:extLst>
      <p:ext uri="{BB962C8B-B14F-4D97-AF65-F5344CB8AC3E}">
        <p14:creationId xmlns:p14="http://schemas.microsoft.com/office/powerpoint/2010/main" val="40874590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32632567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1210538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2557454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12106788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33688232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32278430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38243451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32498699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39596637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76</a:t>
            </a:fld>
            <a:endParaRPr lang="en-US"/>
          </a:p>
        </p:txBody>
      </p:sp>
    </p:spTree>
    <p:extLst>
      <p:ext uri="{BB962C8B-B14F-4D97-AF65-F5344CB8AC3E}">
        <p14:creationId xmlns:p14="http://schemas.microsoft.com/office/powerpoint/2010/main" val="32964230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77</a:t>
            </a:fld>
            <a:endParaRPr lang="en-US"/>
          </a:p>
        </p:txBody>
      </p:sp>
    </p:spTree>
    <p:extLst>
      <p:ext uri="{BB962C8B-B14F-4D97-AF65-F5344CB8AC3E}">
        <p14:creationId xmlns:p14="http://schemas.microsoft.com/office/powerpoint/2010/main" val="13226860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78</a:t>
            </a:fld>
            <a:endParaRPr lang="en-US"/>
          </a:p>
        </p:txBody>
      </p:sp>
    </p:spTree>
    <p:extLst>
      <p:ext uri="{BB962C8B-B14F-4D97-AF65-F5344CB8AC3E}">
        <p14:creationId xmlns:p14="http://schemas.microsoft.com/office/powerpoint/2010/main" val="10861888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79</a:t>
            </a:fld>
            <a:endParaRPr lang="en-US"/>
          </a:p>
        </p:txBody>
      </p:sp>
    </p:spTree>
    <p:extLst>
      <p:ext uri="{BB962C8B-B14F-4D97-AF65-F5344CB8AC3E}">
        <p14:creationId xmlns:p14="http://schemas.microsoft.com/office/powerpoint/2010/main" val="27216391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80</a:t>
            </a:fld>
            <a:endParaRPr lang="en-US"/>
          </a:p>
        </p:txBody>
      </p:sp>
    </p:spTree>
    <p:extLst>
      <p:ext uri="{BB962C8B-B14F-4D97-AF65-F5344CB8AC3E}">
        <p14:creationId xmlns:p14="http://schemas.microsoft.com/office/powerpoint/2010/main" val="1143139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32217810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81</a:t>
            </a:fld>
            <a:endParaRPr lang="en-US"/>
          </a:p>
        </p:txBody>
      </p:sp>
    </p:spTree>
    <p:extLst>
      <p:ext uri="{BB962C8B-B14F-4D97-AF65-F5344CB8AC3E}">
        <p14:creationId xmlns:p14="http://schemas.microsoft.com/office/powerpoint/2010/main" val="8312576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82</a:t>
            </a:fld>
            <a:endParaRPr lang="en-US"/>
          </a:p>
        </p:txBody>
      </p:sp>
    </p:spTree>
    <p:extLst>
      <p:ext uri="{BB962C8B-B14F-4D97-AF65-F5344CB8AC3E}">
        <p14:creationId xmlns:p14="http://schemas.microsoft.com/office/powerpoint/2010/main" val="6765893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83</a:t>
            </a:fld>
            <a:endParaRPr lang="en-US"/>
          </a:p>
        </p:txBody>
      </p:sp>
    </p:spTree>
    <p:extLst>
      <p:ext uri="{BB962C8B-B14F-4D97-AF65-F5344CB8AC3E}">
        <p14:creationId xmlns:p14="http://schemas.microsoft.com/office/powerpoint/2010/main" val="15241332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84</a:t>
            </a:fld>
            <a:endParaRPr lang="en-US"/>
          </a:p>
        </p:txBody>
      </p:sp>
    </p:spTree>
    <p:extLst>
      <p:ext uri="{BB962C8B-B14F-4D97-AF65-F5344CB8AC3E}">
        <p14:creationId xmlns:p14="http://schemas.microsoft.com/office/powerpoint/2010/main" val="36373676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85</a:t>
            </a:fld>
            <a:endParaRPr lang="en-US"/>
          </a:p>
        </p:txBody>
      </p:sp>
    </p:spTree>
    <p:extLst>
      <p:ext uri="{BB962C8B-B14F-4D97-AF65-F5344CB8AC3E}">
        <p14:creationId xmlns:p14="http://schemas.microsoft.com/office/powerpoint/2010/main" val="5716759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24838000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87</a:t>
            </a:fld>
            <a:endParaRPr lang="en-US"/>
          </a:p>
        </p:txBody>
      </p:sp>
    </p:spTree>
    <p:extLst>
      <p:ext uri="{BB962C8B-B14F-4D97-AF65-F5344CB8AC3E}">
        <p14:creationId xmlns:p14="http://schemas.microsoft.com/office/powerpoint/2010/main" val="23107290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88</a:t>
            </a:fld>
            <a:endParaRPr lang="en-US"/>
          </a:p>
        </p:txBody>
      </p:sp>
    </p:spTree>
    <p:extLst>
      <p:ext uri="{BB962C8B-B14F-4D97-AF65-F5344CB8AC3E}">
        <p14:creationId xmlns:p14="http://schemas.microsoft.com/office/powerpoint/2010/main" val="17943063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89</a:t>
            </a:fld>
            <a:endParaRPr lang="en-US"/>
          </a:p>
        </p:txBody>
      </p:sp>
    </p:spTree>
    <p:extLst>
      <p:ext uri="{BB962C8B-B14F-4D97-AF65-F5344CB8AC3E}">
        <p14:creationId xmlns:p14="http://schemas.microsoft.com/office/powerpoint/2010/main" val="18825013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90</a:t>
            </a:fld>
            <a:endParaRPr lang="en-US"/>
          </a:p>
        </p:txBody>
      </p:sp>
    </p:spTree>
    <p:extLst>
      <p:ext uri="{BB962C8B-B14F-4D97-AF65-F5344CB8AC3E}">
        <p14:creationId xmlns:p14="http://schemas.microsoft.com/office/powerpoint/2010/main" val="249369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31885940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91</a:t>
            </a:fld>
            <a:endParaRPr lang="en-US"/>
          </a:p>
        </p:txBody>
      </p:sp>
    </p:spTree>
    <p:extLst>
      <p:ext uri="{BB962C8B-B14F-4D97-AF65-F5344CB8AC3E}">
        <p14:creationId xmlns:p14="http://schemas.microsoft.com/office/powerpoint/2010/main" val="25752133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92</a:t>
            </a:fld>
            <a:endParaRPr lang="en-US"/>
          </a:p>
        </p:txBody>
      </p:sp>
    </p:spTree>
    <p:extLst>
      <p:ext uri="{BB962C8B-B14F-4D97-AF65-F5344CB8AC3E}">
        <p14:creationId xmlns:p14="http://schemas.microsoft.com/office/powerpoint/2010/main" val="34120331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93</a:t>
            </a:fld>
            <a:endParaRPr lang="en-US"/>
          </a:p>
        </p:txBody>
      </p:sp>
    </p:spTree>
    <p:extLst>
      <p:ext uri="{BB962C8B-B14F-4D97-AF65-F5344CB8AC3E}">
        <p14:creationId xmlns:p14="http://schemas.microsoft.com/office/powerpoint/2010/main" val="27036917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94</a:t>
            </a:fld>
            <a:endParaRPr lang="en-US"/>
          </a:p>
        </p:txBody>
      </p:sp>
    </p:spTree>
    <p:extLst>
      <p:ext uri="{BB962C8B-B14F-4D97-AF65-F5344CB8AC3E}">
        <p14:creationId xmlns:p14="http://schemas.microsoft.com/office/powerpoint/2010/main" val="37798950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95</a:t>
            </a:fld>
            <a:endParaRPr lang="en-US"/>
          </a:p>
        </p:txBody>
      </p:sp>
    </p:spTree>
    <p:extLst>
      <p:ext uri="{BB962C8B-B14F-4D97-AF65-F5344CB8AC3E}">
        <p14:creationId xmlns:p14="http://schemas.microsoft.com/office/powerpoint/2010/main" val="2710948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96</a:t>
            </a:fld>
            <a:endParaRPr lang="en-US"/>
          </a:p>
        </p:txBody>
      </p:sp>
    </p:spTree>
    <p:extLst>
      <p:ext uri="{BB962C8B-B14F-4D97-AF65-F5344CB8AC3E}">
        <p14:creationId xmlns:p14="http://schemas.microsoft.com/office/powerpoint/2010/main" val="24829393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97</a:t>
            </a:fld>
            <a:endParaRPr lang="en-US"/>
          </a:p>
        </p:txBody>
      </p:sp>
    </p:spTree>
    <p:extLst>
      <p:ext uri="{BB962C8B-B14F-4D97-AF65-F5344CB8AC3E}">
        <p14:creationId xmlns:p14="http://schemas.microsoft.com/office/powerpoint/2010/main" val="28754668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98</a:t>
            </a:fld>
            <a:endParaRPr lang="en-US"/>
          </a:p>
        </p:txBody>
      </p:sp>
    </p:spTree>
    <p:extLst>
      <p:ext uri="{BB962C8B-B14F-4D97-AF65-F5344CB8AC3E}">
        <p14:creationId xmlns:p14="http://schemas.microsoft.com/office/powerpoint/2010/main" val="578755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99</a:t>
            </a:fld>
            <a:endParaRPr lang="en-US"/>
          </a:p>
        </p:txBody>
      </p:sp>
    </p:spTree>
    <p:extLst>
      <p:ext uri="{BB962C8B-B14F-4D97-AF65-F5344CB8AC3E}">
        <p14:creationId xmlns:p14="http://schemas.microsoft.com/office/powerpoint/2010/main" val="42183061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100</a:t>
            </a:fld>
            <a:endParaRPr lang="en-US"/>
          </a:p>
        </p:txBody>
      </p:sp>
    </p:spTree>
    <p:extLst>
      <p:ext uri="{BB962C8B-B14F-4D97-AF65-F5344CB8AC3E}">
        <p14:creationId xmlns:p14="http://schemas.microsoft.com/office/powerpoint/2010/main" val="177620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oleObject" Target="../embeddings/oleObject1.bin"/><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32.png"/><Relationship Id="rId5" Type="http://schemas.openxmlformats.org/officeDocument/2006/relationships/oleObject" Target="../embeddings/oleObject8.bin"/><Relationship Id="rId10" Type="http://schemas.openxmlformats.org/officeDocument/2006/relationships/image" Target="../media/image31.png"/><Relationship Id="rId4" Type="http://schemas.openxmlformats.org/officeDocument/2006/relationships/image" Target="../media/image6.emf"/><Relationship Id="rId9" Type="http://schemas.openxmlformats.org/officeDocument/2006/relationships/image" Target="../media/image301.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1.png"/><Relationship Id="rId2" Type="http://schemas.openxmlformats.org/officeDocument/2006/relationships/notesSlide" Target="../notesSlides/notesSlide23.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27.svg"/><Relationship Id="rId5" Type="http://schemas.openxmlformats.org/officeDocument/2006/relationships/oleObject" Target="../embeddings/oleObject9.bin"/><Relationship Id="rId15" Type="http://schemas.openxmlformats.org/officeDocument/2006/relationships/image" Target="../media/image230.png"/><Relationship Id="rId10" Type="http://schemas.openxmlformats.org/officeDocument/2006/relationships/image" Target="../media/image26.png"/><Relationship Id="rId4" Type="http://schemas.openxmlformats.org/officeDocument/2006/relationships/image" Target="../media/image6.emf"/><Relationship Id="rId9" Type="http://schemas.openxmlformats.org/officeDocument/2006/relationships/image" Target="../media/image25.svg"/><Relationship Id="rId14"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9.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5.png"/><Relationship Id="rId2" Type="http://schemas.openxmlformats.org/officeDocument/2006/relationships/notesSlide" Target="../notesSlides/notesSlide24.xml"/><Relationship Id="rId16" Type="http://schemas.openxmlformats.org/officeDocument/2006/relationships/image" Target="../media/image25.svg"/><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67.png"/><Relationship Id="rId5" Type="http://schemas.openxmlformats.org/officeDocument/2006/relationships/oleObject" Target="../embeddings/oleObject10.bin"/><Relationship Id="rId15" Type="http://schemas.openxmlformats.org/officeDocument/2006/relationships/image" Target="../media/image24.png"/><Relationship Id="rId10" Type="http://schemas.openxmlformats.org/officeDocument/2006/relationships/image" Target="../media/image64.png"/><Relationship Id="rId4" Type="http://schemas.openxmlformats.org/officeDocument/2006/relationships/image" Target="../media/image6.emf"/><Relationship Id="rId9" Type="http://schemas.openxmlformats.org/officeDocument/2006/relationships/image" Target="../media/image27.svg"/><Relationship Id="rId14" Type="http://schemas.openxmlformats.org/officeDocument/2006/relationships/image" Target="../media/image260.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5.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67.png"/><Relationship Id="rId5" Type="http://schemas.openxmlformats.org/officeDocument/2006/relationships/oleObject" Target="../embeddings/oleObject11.bin"/><Relationship Id="rId10" Type="http://schemas.openxmlformats.org/officeDocument/2006/relationships/image" Target="../media/image64.png"/><Relationship Id="rId4" Type="http://schemas.openxmlformats.org/officeDocument/2006/relationships/image" Target="../media/image6.emf"/><Relationship Id="rId9" Type="http://schemas.openxmlformats.org/officeDocument/2006/relationships/image" Target="../media/image27.sv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5.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67.png"/><Relationship Id="rId5" Type="http://schemas.openxmlformats.org/officeDocument/2006/relationships/oleObject" Target="../embeddings/oleObject12.bin"/><Relationship Id="rId10" Type="http://schemas.openxmlformats.org/officeDocument/2006/relationships/image" Target="../media/image64.png"/><Relationship Id="rId4" Type="http://schemas.openxmlformats.org/officeDocument/2006/relationships/image" Target="../media/image6.emf"/><Relationship Id="rId9" Type="http://schemas.openxmlformats.org/officeDocument/2006/relationships/image" Target="../media/image27.sv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5.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67.png"/><Relationship Id="rId5" Type="http://schemas.openxmlformats.org/officeDocument/2006/relationships/oleObject" Target="../embeddings/oleObject13.bin"/><Relationship Id="rId10" Type="http://schemas.openxmlformats.org/officeDocument/2006/relationships/image" Target="../media/image64.png"/><Relationship Id="rId4" Type="http://schemas.openxmlformats.org/officeDocument/2006/relationships/image" Target="../media/image6.emf"/><Relationship Id="rId9" Type="http://schemas.openxmlformats.org/officeDocument/2006/relationships/image" Target="../media/image27.sv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110.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1.png"/><Relationship Id="rId5" Type="http://schemas.openxmlformats.org/officeDocument/2006/relationships/image" Target="../media/image3.png"/><Relationship Id="rId10" Type="http://schemas.openxmlformats.org/officeDocument/2006/relationships/image" Target="../media/image7.jpeg"/><Relationship Id="rId4" Type="http://schemas.openxmlformats.org/officeDocument/2006/relationships/image" Target="../media/image2.emf"/><Relationship Id="rId9"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5.png"/><Relationship Id="rId3" Type="http://schemas.openxmlformats.org/officeDocument/2006/relationships/image" Target="../media/image1.emf"/><Relationship Id="rId7" Type="http://schemas.openxmlformats.org/officeDocument/2006/relationships/oleObject" Target="../embeddings/oleObject4.bin"/><Relationship Id="rId12"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3.png"/><Relationship Id="rId5" Type="http://schemas.openxmlformats.org/officeDocument/2006/relationships/oleObject" Target="../embeddings/oleObject1.bin"/><Relationship Id="rId15" Type="http://schemas.openxmlformats.org/officeDocument/2006/relationships/image" Target="../media/image142.png"/><Relationship Id="rId10" Type="http://schemas.openxmlformats.org/officeDocument/2006/relationships/image" Target="../media/image9.svg"/><Relationship Id="rId4" Type="http://schemas.openxmlformats.org/officeDocument/2006/relationships/image" Target="../media/image2.emf"/><Relationship Id="rId9" Type="http://schemas.openxmlformats.org/officeDocument/2006/relationships/image" Target="../media/image8.png"/><Relationship Id="rId1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4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9.sv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6.emf"/><Relationship Id="rId26" Type="http://schemas.openxmlformats.org/officeDocument/2006/relationships/image" Target="../media/image7.jpeg"/><Relationship Id="rId3" Type="http://schemas.openxmlformats.org/officeDocument/2006/relationships/image" Target="../media/image1.emf"/><Relationship Id="rId21" Type="http://schemas.openxmlformats.org/officeDocument/2006/relationships/image" Target="../media/image8.png"/><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5.png"/><Relationship Id="rId2" Type="http://schemas.openxmlformats.org/officeDocument/2006/relationships/notesSlide" Target="../notesSlides/notesSlide5.xml"/><Relationship Id="rId16" Type="http://schemas.openxmlformats.org/officeDocument/2006/relationships/image" Target="../media/image160.png"/><Relationship Id="rId20" Type="http://schemas.openxmlformats.org/officeDocument/2006/relationships/image" Target="../media/image6.emf"/><Relationship Id="rId1" Type="http://schemas.openxmlformats.org/officeDocument/2006/relationships/slideLayout" Target="../slideLayouts/slideLayout2.xml"/><Relationship Id="rId24" Type="http://schemas.openxmlformats.org/officeDocument/2006/relationships/image" Target="../media/image4.png"/><Relationship Id="rId23" Type="http://schemas.openxmlformats.org/officeDocument/2006/relationships/image" Target="../media/image3.png"/><Relationship Id="rId15" Type="http://schemas.openxmlformats.org/officeDocument/2006/relationships/image" Target="../media/image142.png"/><Relationship Id="rId19" Type="http://schemas.openxmlformats.org/officeDocument/2006/relationships/oleObject" Target="../embeddings/oleObject1.bin"/><Relationship Id="rId4" Type="http://schemas.openxmlformats.org/officeDocument/2006/relationships/image" Target="../media/image2.emf"/><Relationship Id="rId22" Type="http://schemas.openxmlformats.org/officeDocument/2006/relationships/image" Target="../media/image9.svg"/></Relationships>
</file>

<file path=ppt/slides/_rels/slide5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9.svg"/></Relationships>
</file>

<file path=ppt/slides/_rels/slide5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9.svg"/></Relationships>
</file>

<file path=ppt/slides/_rels/slide5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9.sv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jpeg"/></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NULL"/></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6.emf"/><Relationship Id="rId26" Type="http://schemas.openxmlformats.org/officeDocument/2006/relationships/image" Target="../media/image5.png"/><Relationship Id="rId3" Type="http://schemas.openxmlformats.org/officeDocument/2006/relationships/image" Target="../media/image1.emf"/><Relationship Id="rId21" Type="http://schemas.openxmlformats.org/officeDocument/2006/relationships/image" Target="../media/image6.emf"/><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4.png"/><Relationship Id="rId2" Type="http://schemas.openxmlformats.org/officeDocument/2006/relationships/notesSlide" Target="../notesSlides/notesSlide6.xml"/><Relationship Id="rId16" Type="http://schemas.openxmlformats.org/officeDocument/2006/relationships/image" Target="../media/image190.png"/><Relationship Id="rId20" Type="http://schemas.openxmlformats.org/officeDocument/2006/relationships/oleObject" Target="../embeddings/oleObject1.bin"/><Relationship Id="rId1" Type="http://schemas.openxmlformats.org/officeDocument/2006/relationships/slideLayout" Target="../slideLayouts/slideLayout2.xml"/><Relationship Id="rId24" Type="http://schemas.openxmlformats.org/officeDocument/2006/relationships/image" Target="../media/image3.png"/><Relationship Id="rId23" Type="http://schemas.openxmlformats.org/officeDocument/2006/relationships/image" Target="../media/image9.svg"/><Relationship Id="rId15" Type="http://schemas.openxmlformats.org/officeDocument/2006/relationships/image" Target="../media/image142.png"/><Relationship Id="rId19" Type="http://schemas.openxmlformats.org/officeDocument/2006/relationships/image" Target="../media/image200.png"/><Relationship Id="rId4" Type="http://schemas.openxmlformats.org/officeDocument/2006/relationships/image" Target="../media/image2.emf"/><Relationship Id="rId22" Type="http://schemas.openxmlformats.org/officeDocument/2006/relationships/image" Target="../media/image8.png"/><Relationship Id="rId27"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59.png"/><Relationship Id="rId4" Type="http://schemas.openxmlformats.org/officeDocument/2006/relationships/image" Target="NUL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ti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1.sv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sv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svg"/><Relationship Id="rId10" Type="http://schemas.openxmlformats.org/officeDocument/2006/relationships/image" Target="NULL"/><Relationship Id="rId4" Type="http://schemas.openxmlformats.org/officeDocument/2006/relationships/image" Target="../media/image68.png"/><Relationship Id="rId9" Type="http://schemas.openxmlformats.org/officeDocument/2006/relationships/image" Target="../media/image73.sv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211.png"/><Relationship Id="rId4" Type="http://schemas.openxmlformats.org/officeDocument/2006/relationships/image" Target="../media/image2.emf"/></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sv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NULL"/><Relationship Id="rId5" Type="http://schemas.openxmlformats.org/officeDocument/2006/relationships/image" Target="../media/image69.svg"/><Relationship Id="rId10" Type="http://schemas.openxmlformats.org/officeDocument/2006/relationships/image" Target="NULL"/><Relationship Id="rId4" Type="http://schemas.openxmlformats.org/officeDocument/2006/relationships/image" Target="../media/image68.png"/><Relationship Id="rId9" Type="http://schemas.openxmlformats.org/officeDocument/2006/relationships/image" Target="../media/image73.svg"/></Relationships>
</file>

<file path=ppt/slides/_rels/slide7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sv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NULL"/><Relationship Id="rId5" Type="http://schemas.openxmlformats.org/officeDocument/2006/relationships/image" Target="../media/image69.svg"/><Relationship Id="rId10" Type="http://schemas.openxmlformats.org/officeDocument/2006/relationships/image" Target="NULL"/><Relationship Id="rId4" Type="http://schemas.openxmlformats.org/officeDocument/2006/relationships/image" Target="../media/image68.png"/><Relationship Id="rId9" Type="http://schemas.openxmlformats.org/officeDocument/2006/relationships/image" Target="../media/image73.svg"/></Relationships>
</file>

<file path=ppt/slides/_rels/slide7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NULL"/><Relationship Id="rId3" Type="http://schemas.openxmlformats.org/officeDocument/2006/relationships/image" Target="../media/image66.png"/><Relationship Id="rId7" Type="http://schemas.openxmlformats.org/officeDocument/2006/relationships/image" Target="../media/image71.svg"/><Relationship Id="rId12" Type="http://schemas.openxmlformats.org/officeDocument/2006/relationships/image" Target="../media/image74.gif"/><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NULL"/><Relationship Id="rId5" Type="http://schemas.openxmlformats.org/officeDocument/2006/relationships/image" Target="../media/image69.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NULL"/></Relationships>
</file>

<file path=ppt/slides/_rels/slide7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NULL"/><Relationship Id="rId3" Type="http://schemas.openxmlformats.org/officeDocument/2006/relationships/image" Target="../media/image66.png"/><Relationship Id="rId7" Type="http://schemas.openxmlformats.org/officeDocument/2006/relationships/image" Target="../media/image71.svg"/><Relationship Id="rId12" Type="http://schemas.openxmlformats.org/officeDocument/2006/relationships/image" Target="../media/image74.gif"/><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NULL"/><Relationship Id="rId5" Type="http://schemas.openxmlformats.org/officeDocument/2006/relationships/image" Target="../media/image69.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68.png"/><Relationship Id="rId9" Type="http://schemas.openxmlformats.org/officeDocument/2006/relationships/image" Target="../media/image73.svg"/><Relationship Id="rId14" Type="http://schemas.openxmlformats.org/officeDocument/2006/relationships/image" Target="NULL"/></Relationships>
</file>

<file path=ppt/slides/_rels/slide7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7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7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7.png"/><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74.gi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7</a:t>
            </a:r>
          </a:p>
          <a:p>
            <a:r>
              <a:rPr lang="en-US" dirty="0"/>
              <a:t>Cara Brook</a:t>
            </a:r>
          </a:p>
          <a:p>
            <a:r>
              <a:rPr lang="en-US" dirty="0"/>
              <a:t>February 27, 2025</a:t>
            </a:r>
          </a:p>
        </p:txBody>
      </p:sp>
      <p:sp>
        <p:nvSpPr>
          <p:cNvPr id="4" name="TextBox 3">
            <a:extLst>
              <a:ext uri="{FF2B5EF4-FFF2-40B4-BE49-F238E27FC236}">
                <a16:creationId xmlns:a16="http://schemas.microsoft.com/office/drawing/2014/main" id="{0D6EE6CF-208D-19DF-E2C5-77036F30607F}"/>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28,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224321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7253" y="1391997"/>
            <a:ext cx="11766430" cy="6262777"/>
          </a:xfrm>
        </p:spPr>
        <p:txBody>
          <a:bodyPr>
            <a:normAutofit/>
          </a:bodyPr>
          <a:lstStyle/>
          <a:p>
            <a:r>
              <a:rPr lang="en-US" b="1" dirty="0">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a:t>
            </a:r>
            <a:r>
              <a:rPr lang="en-US" sz="2600" dirty="0">
                <a:highlight>
                  <a:srgbClr val="FFFF00"/>
                </a:highlight>
                <a:cs typeface="Calibri" panose="020F0502020204030204" pitchFamily="34" charset="0"/>
              </a:rPr>
              <a:t>Cholera </a:t>
            </a:r>
            <a:r>
              <a:rPr lang="en-US" sz="2600" i="1" dirty="0">
                <a:highlight>
                  <a:srgbClr val="FFFF00"/>
                </a:highlight>
                <a:cs typeface="Calibri" panose="020F0502020204030204" pitchFamily="34" charset="0"/>
              </a:rPr>
              <a:t>(Vibrio cholerae</a:t>
            </a:r>
            <a:r>
              <a:rPr lang="en-US" sz="2600" dirty="0">
                <a:highlight>
                  <a:srgbClr val="FFFF00"/>
                </a:highlight>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pic>
        <p:nvPicPr>
          <p:cNvPr id="13314" name="Picture 2">
            <a:extLst>
              <a:ext uri="{FF2B5EF4-FFF2-40B4-BE49-F238E27FC236}">
                <a16:creationId xmlns:a16="http://schemas.microsoft.com/office/drawing/2014/main" id="{9659E1AD-8D04-0589-5E06-E55332D5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947" y="3420853"/>
            <a:ext cx="4485736" cy="31773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descr="A map of the world&#10;&#10;Description automatically generated with medium confidence">
            <a:extLst>
              <a:ext uri="{FF2B5EF4-FFF2-40B4-BE49-F238E27FC236}">
                <a16:creationId xmlns:a16="http://schemas.microsoft.com/office/drawing/2014/main" id="{31FF418A-3700-AF4F-4E9F-E91DA8B2ABC3}"/>
              </a:ext>
            </a:extLst>
          </p:cNvPr>
          <p:cNvPicPr>
            <a:picLocks noChangeAspect="1"/>
          </p:cNvPicPr>
          <p:nvPr/>
        </p:nvPicPr>
        <p:blipFill>
          <a:blip r:embed="rId4"/>
          <a:stretch>
            <a:fillRect/>
          </a:stretch>
        </p:blipFill>
        <p:spPr>
          <a:xfrm>
            <a:off x="586596" y="3420853"/>
            <a:ext cx="6458309" cy="2679978"/>
          </a:xfrm>
          <a:prstGeom prst="rect">
            <a:avLst/>
          </a:prstGeom>
        </p:spPr>
      </p:pic>
      <p:sp>
        <p:nvSpPr>
          <p:cNvPr id="7" name="TextBox 6">
            <a:extLst>
              <a:ext uri="{FF2B5EF4-FFF2-40B4-BE49-F238E27FC236}">
                <a16:creationId xmlns:a16="http://schemas.microsoft.com/office/drawing/2014/main" id="{2D7503A0-3FE7-BB4F-041B-60FCA9AAB218}"/>
              </a:ext>
            </a:extLst>
          </p:cNvPr>
          <p:cNvSpPr txBox="1"/>
          <p:nvPr/>
        </p:nvSpPr>
        <p:spPr>
          <a:xfrm>
            <a:off x="0" y="6459485"/>
            <a:ext cx="4046136" cy="369332"/>
          </a:xfrm>
          <a:prstGeom prst="rect">
            <a:avLst/>
          </a:prstGeom>
          <a:solidFill>
            <a:schemeClr val="bg1"/>
          </a:solidFill>
        </p:spPr>
        <p:txBody>
          <a:bodyPr wrap="square" rtlCol="0">
            <a:spAutoFit/>
          </a:bodyPr>
          <a:lstStyle/>
          <a:p>
            <a:r>
              <a:rPr lang="en-US" dirty="0">
                <a:cs typeface="Franklin Gothic Medium"/>
              </a:rPr>
              <a:t>Ali et al. 2012. </a:t>
            </a:r>
            <a:r>
              <a:rPr lang="en-US" i="1" dirty="0">
                <a:cs typeface="Franklin Gothic Medium"/>
              </a:rPr>
              <a:t>WHO Bulletin.</a:t>
            </a:r>
          </a:p>
        </p:txBody>
      </p:sp>
      <p:sp>
        <p:nvSpPr>
          <p:cNvPr id="9" name="TextBox 8">
            <a:extLst>
              <a:ext uri="{FF2B5EF4-FFF2-40B4-BE49-F238E27FC236}">
                <a16:creationId xmlns:a16="http://schemas.microsoft.com/office/drawing/2014/main" id="{0BB83244-5BC6-E852-0D54-368F342B3412}"/>
              </a:ext>
            </a:extLst>
          </p:cNvPr>
          <p:cNvSpPr txBox="1"/>
          <p:nvPr/>
        </p:nvSpPr>
        <p:spPr>
          <a:xfrm>
            <a:off x="586596" y="3244334"/>
            <a:ext cx="4046136" cy="369332"/>
          </a:xfrm>
          <a:prstGeom prst="rect">
            <a:avLst/>
          </a:prstGeom>
          <a:solidFill>
            <a:schemeClr val="bg1"/>
          </a:solidFill>
        </p:spPr>
        <p:txBody>
          <a:bodyPr wrap="square" rtlCol="0">
            <a:spAutoFit/>
          </a:bodyPr>
          <a:lstStyle/>
          <a:p>
            <a:r>
              <a:rPr lang="en-US" dirty="0">
                <a:cs typeface="Franklin Gothic Medium"/>
              </a:rPr>
              <a:t>Global Burden of Cholera, 2012</a:t>
            </a:r>
            <a:endParaRPr lang="en-US" i="1" dirty="0">
              <a:cs typeface="Franklin Gothic Medium"/>
            </a:endParaRPr>
          </a:p>
        </p:txBody>
      </p:sp>
      <p:sp>
        <p:nvSpPr>
          <p:cNvPr id="10" name="TextBox 9">
            <a:extLst>
              <a:ext uri="{FF2B5EF4-FFF2-40B4-BE49-F238E27FC236}">
                <a16:creationId xmlns:a16="http://schemas.microsoft.com/office/drawing/2014/main" id="{FF6A56F7-5988-A0A3-9241-B08B0D1FC0B6}"/>
              </a:ext>
            </a:extLst>
          </p:cNvPr>
          <p:cNvSpPr txBox="1"/>
          <p:nvPr/>
        </p:nvSpPr>
        <p:spPr>
          <a:xfrm>
            <a:off x="3718331" y="5912358"/>
            <a:ext cx="3404211" cy="646331"/>
          </a:xfrm>
          <a:prstGeom prst="rect">
            <a:avLst/>
          </a:prstGeom>
          <a:solidFill>
            <a:schemeClr val="bg1"/>
          </a:solidFill>
        </p:spPr>
        <p:txBody>
          <a:bodyPr wrap="square" rtlCol="0">
            <a:spAutoFit/>
          </a:bodyPr>
          <a:lstStyle/>
          <a:p>
            <a:r>
              <a:rPr lang="en-US" i="1" dirty="0">
                <a:cs typeface="Franklin Gothic Medium"/>
              </a:rPr>
              <a:t>Estimated 2.8 million cases &amp; 95,000 deaths annually</a:t>
            </a:r>
          </a:p>
        </p:txBody>
      </p:sp>
      <p:sp>
        <p:nvSpPr>
          <p:cNvPr id="2" name="Title 1">
            <a:extLst>
              <a:ext uri="{FF2B5EF4-FFF2-40B4-BE49-F238E27FC236}">
                <a16:creationId xmlns:a16="http://schemas.microsoft.com/office/drawing/2014/main" id="{0DBA08EA-22A3-25B9-CD9C-507A0BC82FE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33182345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Ostfeld</a:t>
            </a:r>
            <a:r>
              <a:rPr lang="en-US" sz="1400" dirty="0">
                <a:cs typeface="Franklin Gothic Medium"/>
              </a:rPr>
              <a:t> and </a:t>
            </a:r>
            <a:r>
              <a:rPr lang="en-US" sz="1400" dirty="0" err="1">
                <a:cs typeface="Franklin Gothic Medium"/>
              </a:rPr>
              <a:t>Keesing</a:t>
            </a:r>
            <a:r>
              <a:rPr lang="en-US" sz="1400" dirty="0">
                <a:cs typeface="Franklin Gothic Medium"/>
              </a:rPr>
              <a:t>. 2000. </a:t>
            </a:r>
            <a:r>
              <a:rPr lang="en-US" sz="1400" i="1" dirty="0">
                <a:cs typeface="Franklin Gothic Medium"/>
              </a:rPr>
              <a:t>Conservation Biology.</a:t>
            </a:r>
            <a:endParaRPr lang="en-US" sz="1400" dirty="0">
              <a:cs typeface="Franklin Gothic Medium"/>
            </a:endParaRPr>
          </a:p>
        </p:txBody>
      </p:sp>
      <p:sp>
        <p:nvSpPr>
          <p:cNvPr id="3" name="Rectangle 2">
            <a:extLst>
              <a:ext uri="{FF2B5EF4-FFF2-40B4-BE49-F238E27FC236}">
                <a16:creationId xmlns:a16="http://schemas.microsoft.com/office/drawing/2014/main" id="{731A93BF-D6B2-46C2-D86C-7B6C79DA1244}"/>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1742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highlight>
                  <a:srgbClr val="FFFF00"/>
                </a:highlight>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2" name="TextBox 1">
            <a:extLst>
              <a:ext uri="{FF2B5EF4-FFF2-40B4-BE49-F238E27FC236}">
                <a16:creationId xmlns:a16="http://schemas.microsoft.com/office/drawing/2014/main" id="{B999751C-68DE-56AE-2F9F-9B347982ED99}"/>
              </a:ext>
            </a:extLst>
          </p:cNvPr>
          <p:cNvSpPr txBox="1"/>
          <p:nvPr/>
        </p:nvSpPr>
        <p:spPr>
          <a:xfrm>
            <a:off x="1652476" y="6052585"/>
            <a:ext cx="9208546" cy="461665"/>
          </a:xfrm>
          <a:prstGeom prst="rect">
            <a:avLst/>
          </a:prstGeom>
          <a:noFill/>
        </p:spPr>
        <p:txBody>
          <a:bodyPr wrap="square">
            <a:spAutoFit/>
          </a:bodyPr>
          <a:lstStyle/>
          <a:p>
            <a:pPr algn="ctr"/>
            <a:r>
              <a:rPr lang="en-US" sz="2400" dirty="0">
                <a:highlight>
                  <a:srgbClr val="FFFF00"/>
                </a:highlight>
              </a:rPr>
              <a:t>Patterns depend on the context of the wildlife community!</a:t>
            </a:r>
            <a:endParaRPr lang="en-US" sz="2400" b="1" dirty="0">
              <a:highlight>
                <a:srgbClr val="FFFF00"/>
              </a:highlight>
            </a:endParaRPr>
          </a:p>
        </p:txBody>
      </p:sp>
    </p:spTree>
    <p:extLst>
      <p:ext uri="{BB962C8B-B14F-4D97-AF65-F5344CB8AC3E}">
        <p14:creationId xmlns:p14="http://schemas.microsoft.com/office/powerpoint/2010/main" val="11140463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46D6BC3-3957-4389-DEDE-63A8CAD2D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1344318"/>
            <a:ext cx="6959600" cy="52554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7BFF079-91DC-2379-20CD-22DD54BF9190}"/>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sp>
        <p:nvSpPr>
          <p:cNvPr id="6" name="TextBox 5">
            <a:extLst>
              <a:ext uri="{FF2B5EF4-FFF2-40B4-BE49-F238E27FC236}">
                <a16:creationId xmlns:a16="http://schemas.microsoft.com/office/drawing/2014/main" id="{3CE57B30-4C9C-0423-0A5E-14F0938C2C6D}"/>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39607645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8F7B4-6F01-B806-D783-09285241DEA8}"/>
              </a:ext>
            </a:extLst>
          </p:cNvPr>
          <p:cNvSpPr>
            <a:spLocks noGrp="1"/>
          </p:cNvSpPr>
          <p:nvPr>
            <p:ph idx="1"/>
          </p:nvPr>
        </p:nvSpPr>
        <p:spPr>
          <a:xfrm>
            <a:off x="1681843" y="678997"/>
            <a:ext cx="8828314" cy="1048204"/>
          </a:xfrm>
        </p:spPr>
        <p:txBody>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is the diversion of pathogen-transmitting arthropods from humans to animals</a:t>
            </a:r>
            <a:endParaRPr lang="en-US" dirty="0">
              <a:latin typeface="Calibri" panose="020F0502020204030204" pitchFamily="34" charset="0"/>
              <a:cs typeface="Calibri" panose="020F0502020204030204" pitchFamily="34" charset="0"/>
            </a:endParaRPr>
          </a:p>
        </p:txBody>
      </p:sp>
      <p:pic>
        <p:nvPicPr>
          <p:cNvPr id="7" name="Main graphic">
            <a:extLst>
              <a:ext uri="{FF2B5EF4-FFF2-40B4-BE49-F238E27FC236}">
                <a16:creationId xmlns:a16="http://schemas.microsoft.com/office/drawing/2014/main" id="{9B56D721-CA71-2BAD-7898-69DA3FA6C931}"/>
              </a:ext>
            </a:extLst>
          </p:cNvPr>
          <p:cNvPicPr/>
          <p:nvPr/>
        </p:nvPicPr>
        <p:blipFill rotWithShape="1">
          <a:blip r:embed="rId3"/>
          <a:srcRect t="47012" b="-10475"/>
          <a:stretch/>
        </p:blipFill>
        <p:spPr>
          <a:xfrm>
            <a:off x="237017" y="2971254"/>
            <a:ext cx="6334902" cy="4319092"/>
          </a:xfrm>
          <a:prstGeom prst="rect">
            <a:avLst/>
          </a:prstGeom>
          <a:ln>
            <a:noFill/>
          </a:ln>
        </p:spPr>
      </p:pic>
      <p:sp>
        <p:nvSpPr>
          <p:cNvPr id="9" name="TextBox 8">
            <a:extLst>
              <a:ext uri="{FF2B5EF4-FFF2-40B4-BE49-F238E27FC236}">
                <a16:creationId xmlns:a16="http://schemas.microsoft.com/office/drawing/2014/main" id="{194D30C0-0896-FC97-4686-EF221731F40F}"/>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Swei</a:t>
            </a:r>
            <a:r>
              <a:rPr lang="en-US" sz="1400" dirty="0">
                <a:cs typeface="Franklin Gothic Medium"/>
              </a:rPr>
              <a:t> et al. 2011. </a:t>
            </a:r>
            <a:r>
              <a:rPr lang="en-US" sz="1400" i="1" dirty="0">
                <a:cs typeface="Franklin Gothic Medium"/>
              </a:rPr>
              <a:t>Proc Roy Soc B.</a:t>
            </a:r>
            <a:endParaRPr lang="en-US" sz="1400" dirty="0">
              <a:cs typeface="Franklin Gothic Medium"/>
            </a:endParaRPr>
          </a:p>
        </p:txBody>
      </p:sp>
      <p:sp>
        <p:nvSpPr>
          <p:cNvPr id="10" name="Title 1">
            <a:extLst>
              <a:ext uri="{FF2B5EF4-FFF2-40B4-BE49-F238E27FC236}">
                <a16:creationId xmlns:a16="http://schemas.microsoft.com/office/drawing/2014/main" id="{5B5739F5-BD81-32AC-E9E9-E495324089DB}"/>
              </a:ext>
            </a:extLst>
          </p:cNvPr>
          <p:cNvSpPr txBox="1">
            <a:spLocks/>
          </p:cNvSpPr>
          <p:nvPr/>
        </p:nvSpPr>
        <p:spPr>
          <a:xfrm>
            <a:off x="184647" y="1467381"/>
            <a:ext cx="7136331" cy="18584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Tick burden on female (left) and male (right) woodrats in Marin County, CA following removal of western fence lizard (</a:t>
            </a:r>
            <a:r>
              <a:rPr lang="en-US" sz="1800" b="0" i="1" u="none" strike="noStrike" dirty="0">
                <a:solidFill>
                  <a:srgbClr val="333333"/>
                </a:solidFill>
                <a:effectLst/>
                <a:latin typeface="+mn-lt"/>
              </a:rPr>
              <a:t>Sceloporus occidentalis</a:t>
            </a:r>
            <a:r>
              <a:rPr lang="en-US" sz="1800" dirty="0">
                <a:latin typeface="+mn-lt"/>
              </a:rPr>
              <a:t>) at the end of the 2007 year in experimental (solid) and control (open circle) plots</a:t>
            </a:r>
          </a:p>
        </p:txBody>
      </p:sp>
      <p:pic>
        <p:nvPicPr>
          <p:cNvPr id="5122" name="Picture 2">
            <a:extLst>
              <a:ext uri="{FF2B5EF4-FFF2-40B4-BE49-F238E27FC236}">
                <a16:creationId xmlns:a16="http://schemas.microsoft.com/office/drawing/2014/main" id="{9E8D6C93-ACF9-3652-D957-09A6923DD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976" y="2757713"/>
            <a:ext cx="4051210" cy="2546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5246C3-ECC2-5FDC-9766-AAB29D11A214}"/>
              </a:ext>
            </a:extLst>
          </p:cNvPr>
          <p:cNvSpPr txBox="1"/>
          <p:nvPr/>
        </p:nvSpPr>
        <p:spPr>
          <a:xfrm>
            <a:off x="8280400" y="5357819"/>
            <a:ext cx="2402114" cy="369332"/>
          </a:xfrm>
          <a:prstGeom prst="rect">
            <a:avLst/>
          </a:prstGeom>
          <a:noFill/>
        </p:spPr>
        <p:txBody>
          <a:bodyPr wrap="square">
            <a:spAutoFit/>
          </a:bodyPr>
          <a:lstStyle/>
          <a:p>
            <a:r>
              <a:rPr lang="en-US" sz="1800" b="0" i="1" u="none" strike="noStrike" dirty="0">
                <a:solidFill>
                  <a:srgbClr val="333333"/>
                </a:solidFill>
                <a:effectLst/>
                <a:latin typeface="+mn-lt"/>
              </a:rPr>
              <a:t>Sceloporus occidentalis</a:t>
            </a:r>
            <a:endParaRPr lang="en-US" dirty="0"/>
          </a:p>
        </p:txBody>
      </p:sp>
      <p:sp>
        <p:nvSpPr>
          <p:cNvPr id="13" name="Rectangle 12">
            <a:extLst>
              <a:ext uri="{FF2B5EF4-FFF2-40B4-BE49-F238E27FC236}">
                <a16:creationId xmlns:a16="http://schemas.microsoft.com/office/drawing/2014/main" id="{E44E7FF0-A005-1AC5-A81A-F1BD22ABC06F}"/>
              </a:ext>
            </a:extLst>
          </p:cNvPr>
          <p:cNvSpPr/>
          <p:nvPr/>
        </p:nvSpPr>
        <p:spPr>
          <a:xfrm>
            <a:off x="87339" y="3100187"/>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377AD9-ACD8-3140-702C-2FC8CCC8734C}"/>
              </a:ext>
            </a:extLst>
          </p:cNvPr>
          <p:cNvSpPr/>
          <p:nvPr/>
        </p:nvSpPr>
        <p:spPr>
          <a:xfrm>
            <a:off x="3329629" y="3004244"/>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5124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6D97E0F-099B-F647-D2D8-DD7BA488D3EA}"/>
              </a:ext>
            </a:extLst>
          </p:cNvPr>
          <p:cNvSpPr>
            <a:spLocks noGrp="1"/>
          </p:cNvSpPr>
          <p:nvPr>
            <p:ph idx="1"/>
          </p:nvPr>
        </p:nvSpPr>
        <p:spPr>
          <a:xfrm>
            <a:off x="1631123" y="420914"/>
            <a:ext cx="9094934" cy="1306287"/>
          </a:xfrm>
        </p:spPr>
        <p:txBody>
          <a:bodyPr>
            <a:normAutofit/>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a:t>
            </a:r>
            <a:r>
              <a:rPr lang="en-US" dirty="0">
                <a:solidFill>
                  <a:srgbClr val="4D5156"/>
                </a:solidFill>
                <a:latin typeface="Calibri" panose="020F0502020204030204" pitchFamily="34" charset="0"/>
                <a:cs typeface="Calibri" panose="020F0502020204030204" pitchFamily="34" charset="0"/>
              </a:rPr>
              <a:t>has been suggested for malaria control – but only works in cases by which livestock are used as bait to draw mosquitoes closer to insecticides.</a:t>
            </a:r>
            <a:endParaRPr lang="en-US"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E1FCEFA-F388-F58F-F740-71F98401EDD1}"/>
              </a:ext>
            </a:extLst>
          </p:cNvPr>
          <p:cNvGrpSpPr/>
          <p:nvPr/>
        </p:nvGrpSpPr>
        <p:grpSpPr>
          <a:xfrm>
            <a:off x="682172" y="1981378"/>
            <a:ext cx="3715656" cy="3185708"/>
            <a:chOff x="0" y="4201453"/>
            <a:chExt cx="2784733" cy="2413256"/>
          </a:xfrm>
        </p:grpSpPr>
        <p:pic>
          <p:nvPicPr>
            <p:cNvPr id="6" name="Picture 5" descr="A diagram of a person and mosquito&#10;&#10;Description automatically generated">
              <a:extLst>
                <a:ext uri="{FF2B5EF4-FFF2-40B4-BE49-F238E27FC236}">
                  <a16:creationId xmlns:a16="http://schemas.microsoft.com/office/drawing/2014/main" id="{2D59E28D-0328-CE97-EFBE-7EBBE52E48C6}"/>
                </a:ext>
              </a:extLst>
            </p:cNvPr>
            <p:cNvPicPr>
              <a:picLocks noChangeAspect="1"/>
            </p:cNvPicPr>
            <p:nvPr/>
          </p:nvPicPr>
          <p:blipFill>
            <a:blip r:embed="rId3"/>
            <a:stretch>
              <a:fillRect/>
            </a:stretch>
          </p:blipFill>
          <p:spPr>
            <a:xfrm>
              <a:off x="136542" y="4314195"/>
              <a:ext cx="2648191" cy="2300514"/>
            </a:xfrm>
            <a:prstGeom prst="rect">
              <a:avLst/>
            </a:prstGeom>
          </p:spPr>
        </p:pic>
        <p:sp>
          <p:nvSpPr>
            <p:cNvPr id="7" name="Rectangle 6">
              <a:extLst>
                <a:ext uri="{FF2B5EF4-FFF2-40B4-BE49-F238E27FC236}">
                  <a16:creationId xmlns:a16="http://schemas.microsoft.com/office/drawing/2014/main" id="{4F1171AF-556F-BB40-F909-A59591D3D520}"/>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Figure 2">
            <a:extLst>
              <a:ext uri="{FF2B5EF4-FFF2-40B4-BE49-F238E27FC236}">
                <a16:creationId xmlns:a16="http://schemas.microsoft.com/office/drawing/2014/main" id="{8C09A4AC-FF2D-AAE9-CF9C-7306573DF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91"/>
          <a:stretch/>
        </p:blipFill>
        <p:spPr bwMode="auto">
          <a:xfrm>
            <a:off x="4771250" y="2045027"/>
            <a:ext cx="7043378" cy="4187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C2F885-78DE-3839-71D5-AF825B47C159}"/>
              </a:ext>
            </a:extLst>
          </p:cNvPr>
          <p:cNvSpPr txBox="1"/>
          <p:nvPr/>
        </p:nvSpPr>
        <p:spPr>
          <a:xfrm>
            <a:off x="6875480" y="6550223"/>
            <a:ext cx="5200406" cy="307777"/>
          </a:xfrm>
          <a:prstGeom prst="rect">
            <a:avLst/>
          </a:prstGeom>
          <a:noFill/>
        </p:spPr>
        <p:txBody>
          <a:bodyPr wrap="square" rtlCol="0">
            <a:spAutoFit/>
          </a:bodyPr>
          <a:lstStyle/>
          <a:p>
            <a:pPr algn="r"/>
            <a:r>
              <a:rPr lang="en-US" sz="1400" dirty="0" err="1">
                <a:cs typeface="Franklin Gothic Medium"/>
              </a:rPr>
              <a:t>Asale</a:t>
            </a:r>
            <a:r>
              <a:rPr lang="en-US" sz="1400" dirty="0">
                <a:cs typeface="Franklin Gothic Medium"/>
              </a:rPr>
              <a:t> et al. 2017. </a:t>
            </a:r>
            <a:r>
              <a:rPr lang="en-US" sz="1400" i="1" dirty="0">
                <a:cs typeface="Franklin Gothic Medium"/>
              </a:rPr>
              <a:t>Malaria Journal</a:t>
            </a:r>
            <a:endParaRPr lang="en-US" sz="1400" dirty="0">
              <a:cs typeface="Franklin Gothic Medium"/>
            </a:endParaRPr>
          </a:p>
        </p:txBody>
      </p:sp>
      <p:sp>
        <p:nvSpPr>
          <p:cNvPr id="10" name="Title 1">
            <a:extLst>
              <a:ext uri="{FF2B5EF4-FFF2-40B4-BE49-F238E27FC236}">
                <a16:creationId xmlns:a16="http://schemas.microsoft.com/office/drawing/2014/main" id="{AABB5536-4CE4-A0FF-B80A-BB3F5BAC61CF}"/>
              </a:ext>
            </a:extLst>
          </p:cNvPr>
          <p:cNvSpPr txBox="1">
            <a:spLocks/>
          </p:cNvSpPr>
          <p:nvPr/>
        </p:nvSpPr>
        <p:spPr>
          <a:xfrm>
            <a:off x="5587999" y="5809580"/>
            <a:ext cx="3701143"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mn-lt"/>
              </a:rPr>
              <a:t>Black, </a:t>
            </a:r>
            <a:r>
              <a:rPr lang="en-US" sz="1400" dirty="0">
                <a:solidFill>
                  <a:srgbClr val="FF0000"/>
                </a:solidFill>
                <a:latin typeface="+mn-lt"/>
              </a:rPr>
              <a:t>red</a:t>
            </a:r>
            <a:r>
              <a:rPr lang="en-US" sz="1400" dirty="0">
                <a:latin typeface="+mn-lt"/>
              </a:rPr>
              <a:t>, </a:t>
            </a:r>
            <a:r>
              <a:rPr lang="en-US" sz="1400" dirty="0">
                <a:solidFill>
                  <a:srgbClr val="92D050"/>
                </a:solidFill>
                <a:latin typeface="+mn-lt"/>
              </a:rPr>
              <a:t>green</a:t>
            </a:r>
            <a:r>
              <a:rPr lang="en-US" sz="1400" dirty="0">
                <a:latin typeface="+mn-lt"/>
              </a:rPr>
              <a:t>, </a:t>
            </a:r>
            <a:r>
              <a:rPr lang="en-US" sz="1400" dirty="0">
                <a:solidFill>
                  <a:schemeClr val="accent1"/>
                </a:solidFill>
                <a:latin typeface="+mn-lt"/>
              </a:rPr>
              <a:t>blue</a:t>
            </a:r>
            <a:r>
              <a:rPr lang="en-US" sz="1400" dirty="0">
                <a:latin typeface="+mn-lt"/>
              </a:rPr>
              <a:t> = </a:t>
            </a:r>
            <a:r>
              <a:rPr lang="en-US" sz="1400" b="0" i="0" u="none" strike="noStrike" dirty="0">
                <a:solidFill>
                  <a:srgbClr val="333333"/>
                </a:solidFill>
                <a:effectLst/>
                <a:latin typeface="+mn-lt"/>
              </a:rPr>
              <a:t>0, 20, 40 or 60% chance of being killed as a result of feeding on animals</a:t>
            </a:r>
            <a:endParaRPr lang="en-US" sz="1400" dirty="0">
              <a:latin typeface="+mn-lt"/>
            </a:endParaRPr>
          </a:p>
        </p:txBody>
      </p:sp>
    </p:spTree>
    <p:extLst>
      <p:ext uri="{BB962C8B-B14F-4D97-AF65-F5344CB8AC3E}">
        <p14:creationId xmlns:p14="http://schemas.microsoft.com/office/powerpoint/2010/main" val="11057196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711200" y="258230"/>
            <a:ext cx="1065348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Understanding the </a:t>
            </a:r>
            <a:r>
              <a:rPr lang="en-US" sz="3300" b="1" dirty="0">
                <a:solidFill>
                  <a:srgbClr val="C00000"/>
                </a:solidFill>
                <a:latin typeface="+mn-lt"/>
              </a:rPr>
              <a:t>underlying transmission dynamics </a:t>
            </a:r>
            <a:r>
              <a:rPr lang="en-US" sz="3300" dirty="0">
                <a:latin typeface="+mn-lt"/>
              </a:rPr>
              <a:t>of the system can help predict how </a:t>
            </a:r>
            <a:r>
              <a:rPr lang="en-US" sz="3300" b="1" dirty="0">
                <a:solidFill>
                  <a:srgbClr val="C00000"/>
                </a:solidFill>
                <a:latin typeface="+mn-lt"/>
              </a:rPr>
              <a:t>wildlife biodiversity</a:t>
            </a:r>
            <a:r>
              <a:rPr lang="en-US" sz="3300" dirty="0">
                <a:latin typeface="+mn-lt"/>
              </a:rPr>
              <a:t> might </a:t>
            </a:r>
            <a:r>
              <a:rPr lang="en-US" sz="3300" b="1" dirty="0">
                <a:solidFill>
                  <a:srgbClr val="C00000"/>
                </a:solidFill>
                <a:latin typeface="+mn-lt"/>
              </a:rPr>
              <a:t>amplify or dilute </a:t>
            </a:r>
            <a:r>
              <a:rPr lang="en-US" sz="3300" dirty="0">
                <a:latin typeface="+mn-lt"/>
              </a:rPr>
              <a:t>human disease risk in different contexts.</a:t>
            </a:r>
            <a:endParaRPr lang="en-US" sz="2800" dirty="0">
              <a:latin typeface="+mn-lt"/>
            </a:endParaRPr>
          </a:p>
        </p:txBody>
      </p:sp>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Wood et al. 2014. </a:t>
            </a:r>
            <a:r>
              <a:rPr lang="en-US" sz="1400" i="1" dirty="0">
                <a:cs typeface="Franklin Gothic Medium"/>
              </a:rPr>
              <a:t>Ecology</a:t>
            </a:r>
            <a:endParaRPr lang="en-US" sz="1400" dirty="0">
              <a:cs typeface="Franklin Gothic Medium"/>
            </a:endParaRPr>
          </a:p>
        </p:txBody>
      </p:sp>
      <p:pic>
        <p:nvPicPr>
          <p:cNvPr id="3" name="Picture 2" descr="Chart, diagram&#10;&#10;Description automatically generated">
            <a:extLst>
              <a:ext uri="{FF2B5EF4-FFF2-40B4-BE49-F238E27FC236}">
                <a16:creationId xmlns:a16="http://schemas.microsoft.com/office/drawing/2014/main" id="{9ADF8DFB-E383-E04A-69C1-B449908D3DDF}"/>
              </a:ext>
            </a:extLst>
          </p:cNvPr>
          <p:cNvPicPr>
            <a:picLocks noChangeAspect="1"/>
          </p:cNvPicPr>
          <p:nvPr/>
        </p:nvPicPr>
        <p:blipFill rotWithShape="1">
          <a:blip r:embed="rId3"/>
          <a:srcRect t="6937"/>
          <a:stretch/>
        </p:blipFill>
        <p:spPr>
          <a:xfrm>
            <a:off x="1478643" y="2517162"/>
            <a:ext cx="4559300" cy="3817505"/>
          </a:xfrm>
          <a:prstGeom prst="rect">
            <a:avLst/>
          </a:prstGeom>
        </p:spPr>
      </p:pic>
      <p:pic>
        <p:nvPicPr>
          <p:cNvPr id="8" name="Picture 7" descr="Chart, pie chart&#10;&#10;Description automatically generated">
            <a:extLst>
              <a:ext uri="{FF2B5EF4-FFF2-40B4-BE49-F238E27FC236}">
                <a16:creationId xmlns:a16="http://schemas.microsoft.com/office/drawing/2014/main" id="{9B09822A-041F-66B7-34D6-0A397A581586}"/>
              </a:ext>
            </a:extLst>
          </p:cNvPr>
          <p:cNvPicPr>
            <a:picLocks noChangeAspect="1"/>
          </p:cNvPicPr>
          <p:nvPr/>
        </p:nvPicPr>
        <p:blipFill>
          <a:blip r:embed="rId4"/>
          <a:stretch>
            <a:fillRect/>
          </a:stretch>
        </p:blipFill>
        <p:spPr>
          <a:xfrm>
            <a:off x="7134530" y="2721027"/>
            <a:ext cx="4100944" cy="3082589"/>
          </a:xfrm>
          <a:prstGeom prst="rect">
            <a:avLst/>
          </a:prstGeom>
        </p:spPr>
      </p:pic>
      <p:sp>
        <p:nvSpPr>
          <p:cNvPr id="9" name="TextBox 8">
            <a:extLst>
              <a:ext uri="{FF2B5EF4-FFF2-40B4-BE49-F238E27FC236}">
                <a16:creationId xmlns:a16="http://schemas.microsoft.com/office/drawing/2014/main" id="{547FEFAB-0B23-E2A1-2B2D-65B7BC2E3FC4}"/>
              </a:ext>
            </a:extLst>
          </p:cNvPr>
          <p:cNvSpPr txBox="1"/>
          <p:nvPr/>
        </p:nvSpPr>
        <p:spPr>
          <a:xfrm>
            <a:off x="3051100" y="4590782"/>
            <a:ext cx="112190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disease eradication</a:t>
            </a:r>
          </a:p>
        </p:txBody>
      </p:sp>
      <p:sp>
        <p:nvSpPr>
          <p:cNvPr id="12" name="TextBox 11">
            <a:extLst>
              <a:ext uri="{FF2B5EF4-FFF2-40B4-BE49-F238E27FC236}">
                <a16:creationId xmlns:a16="http://schemas.microsoft.com/office/drawing/2014/main" id="{19E59D54-5039-6BD2-747A-28B5F0BB6E07}"/>
              </a:ext>
            </a:extLst>
          </p:cNvPr>
          <p:cNvSpPr txBox="1"/>
          <p:nvPr/>
        </p:nvSpPr>
        <p:spPr>
          <a:xfrm>
            <a:off x="3815308" y="4109324"/>
            <a:ext cx="77585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true dilution</a:t>
            </a:r>
          </a:p>
        </p:txBody>
      </p:sp>
      <p:sp>
        <p:nvSpPr>
          <p:cNvPr id="14" name="TextBox 13">
            <a:extLst>
              <a:ext uri="{FF2B5EF4-FFF2-40B4-BE49-F238E27FC236}">
                <a16:creationId xmlns:a16="http://schemas.microsoft.com/office/drawing/2014/main" id="{4610F6D2-9233-DEFC-C56D-8BD245FEFC38}"/>
              </a:ext>
            </a:extLst>
          </p:cNvPr>
          <p:cNvSpPr txBox="1"/>
          <p:nvPr/>
        </p:nvSpPr>
        <p:spPr>
          <a:xfrm>
            <a:off x="3777498" y="3545965"/>
            <a:ext cx="896792"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spurious dilution</a:t>
            </a:r>
          </a:p>
        </p:txBody>
      </p:sp>
      <p:sp>
        <p:nvSpPr>
          <p:cNvPr id="15" name="TextBox 14">
            <a:extLst>
              <a:ext uri="{FF2B5EF4-FFF2-40B4-BE49-F238E27FC236}">
                <a16:creationId xmlns:a16="http://schemas.microsoft.com/office/drawing/2014/main" id="{39944DB4-7A21-35E3-7B6D-66928C06BA07}"/>
              </a:ext>
            </a:extLst>
          </p:cNvPr>
          <p:cNvSpPr txBox="1"/>
          <p:nvPr/>
        </p:nvSpPr>
        <p:spPr>
          <a:xfrm>
            <a:off x="3815308" y="2996006"/>
            <a:ext cx="1192121" cy="307777"/>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amplification</a:t>
            </a:r>
          </a:p>
        </p:txBody>
      </p:sp>
      <p:sp>
        <p:nvSpPr>
          <p:cNvPr id="2" name="Title 1">
            <a:extLst>
              <a:ext uri="{FF2B5EF4-FFF2-40B4-BE49-F238E27FC236}">
                <a16:creationId xmlns:a16="http://schemas.microsoft.com/office/drawing/2014/main" id="{DDB92A61-7CB4-E1D6-BBD4-3933E01E2AF7}"/>
              </a:ext>
            </a:extLst>
          </p:cNvPr>
          <p:cNvSpPr txBox="1">
            <a:spLocks/>
          </p:cNvSpPr>
          <p:nvPr/>
        </p:nvSpPr>
        <p:spPr>
          <a:xfrm>
            <a:off x="6613753" y="1689401"/>
            <a:ext cx="4308909"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Meta-analysis of biodiversity impacts on 69 common human pathogens</a:t>
            </a:r>
          </a:p>
        </p:txBody>
      </p:sp>
      <p:grpSp>
        <p:nvGrpSpPr>
          <p:cNvPr id="61" name="Group 60">
            <a:extLst>
              <a:ext uri="{FF2B5EF4-FFF2-40B4-BE49-F238E27FC236}">
                <a16:creationId xmlns:a16="http://schemas.microsoft.com/office/drawing/2014/main" id="{01750FA6-A014-D69F-66CA-D454FA94F41A}"/>
              </a:ext>
            </a:extLst>
          </p:cNvPr>
          <p:cNvGrpSpPr/>
          <p:nvPr/>
        </p:nvGrpSpPr>
        <p:grpSpPr>
          <a:xfrm>
            <a:off x="1" y="4760685"/>
            <a:ext cx="2148436" cy="1854023"/>
            <a:chOff x="0" y="4201453"/>
            <a:chExt cx="2784733" cy="2413256"/>
          </a:xfrm>
        </p:grpSpPr>
        <p:pic>
          <p:nvPicPr>
            <p:cNvPr id="59" name="Picture 58" descr="A diagram of a person and mosquito&#10;&#10;Description automatically generated">
              <a:extLst>
                <a:ext uri="{FF2B5EF4-FFF2-40B4-BE49-F238E27FC236}">
                  <a16:creationId xmlns:a16="http://schemas.microsoft.com/office/drawing/2014/main" id="{6CE6BD18-D615-2DEB-DB15-E7903F59E921}"/>
                </a:ext>
              </a:extLst>
            </p:cNvPr>
            <p:cNvPicPr>
              <a:picLocks noChangeAspect="1"/>
            </p:cNvPicPr>
            <p:nvPr/>
          </p:nvPicPr>
          <p:blipFill>
            <a:blip r:embed="rId5"/>
            <a:stretch>
              <a:fillRect/>
            </a:stretch>
          </p:blipFill>
          <p:spPr>
            <a:xfrm>
              <a:off x="136542" y="4314195"/>
              <a:ext cx="2648191" cy="2300514"/>
            </a:xfrm>
            <a:prstGeom prst="rect">
              <a:avLst/>
            </a:prstGeom>
          </p:spPr>
        </p:pic>
        <p:sp>
          <p:nvSpPr>
            <p:cNvPr id="60" name="Rectangle 59">
              <a:extLst>
                <a:ext uri="{FF2B5EF4-FFF2-40B4-BE49-F238E27FC236}">
                  <a16:creationId xmlns:a16="http://schemas.microsoft.com/office/drawing/2014/main" id="{8975C6DD-D725-AA86-A641-CA3ACA7EB938}"/>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itle 1">
            <a:extLst>
              <a:ext uri="{FF2B5EF4-FFF2-40B4-BE49-F238E27FC236}">
                <a16:creationId xmlns:a16="http://schemas.microsoft.com/office/drawing/2014/main" id="{CA3FBED0-E724-74BC-33AE-44A318E3B34E}"/>
              </a:ext>
            </a:extLst>
          </p:cNvPr>
          <p:cNvSpPr txBox="1">
            <a:spLocks/>
          </p:cNvSpPr>
          <p:nvPr/>
        </p:nvSpPr>
        <p:spPr>
          <a:xfrm>
            <a:off x="2270424" y="1585836"/>
            <a:ext cx="354783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Results from an extended Ross-McDonald malaria model</a:t>
            </a:r>
          </a:p>
        </p:txBody>
      </p:sp>
      <p:pic>
        <p:nvPicPr>
          <p:cNvPr id="63" name="Picture 62" descr="Chart, diagram&#10;&#10;Description automatically generated">
            <a:extLst>
              <a:ext uri="{FF2B5EF4-FFF2-40B4-BE49-F238E27FC236}">
                <a16:creationId xmlns:a16="http://schemas.microsoft.com/office/drawing/2014/main" id="{8E368CDB-0F42-BA65-A584-7648F2DB3907}"/>
              </a:ext>
            </a:extLst>
          </p:cNvPr>
          <p:cNvPicPr>
            <a:picLocks noChangeAspect="1"/>
          </p:cNvPicPr>
          <p:nvPr/>
        </p:nvPicPr>
        <p:blipFill rotWithShape="1">
          <a:blip r:embed="rId3"/>
          <a:srcRect l="313" t="16628" r="86341" b="21833"/>
          <a:stretch/>
        </p:blipFill>
        <p:spPr>
          <a:xfrm>
            <a:off x="1417882" y="2326478"/>
            <a:ext cx="608497" cy="2524352"/>
          </a:xfrm>
          <a:prstGeom prst="rect">
            <a:avLst/>
          </a:prstGeom>
        </p:spPr>
      </p:pic>
    </p:spTree>
    <p:extLst>
      <p:ext uri="{BB962C8B-B14F-4D97-AF65-F5344CB8AC3E}">
        <p14:creationId xmlns:p14="http://schemas.microsoft.com/office/powerpoint/2010/main" val="25884060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8767-0CC3-F3C4-62C8-76945D01892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CDAF005-897F-2233-4395-9BACE536E81A}"/>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instructions&amp;activity_state=opened&amp;state=opened&amp;flow=Instructor&amp;onscreen=persist">
            <a:extLst>
              <a:ext uri="{FF2B5EF4-FFF2-40B4-BE49-F238E27FC236}">
                <a16:creationId xmlns:a16="http://schemas.microsoft.com/office/drawing/2014/main" id="{1419B007-44A6-72B3-1B8A-E5C48C77C8C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071431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32D3-4E5E-8344-BBE9-9123180065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6FDADA-78DD-BA31-1D20-7CA712CBB749}"/>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state=closed&amp;flow=Instructor&amp;onscreen=persist">
            <a:extLst>
              <a:ext uri="{FF2B5EF4-FFF2-40B4-BE49-F238E27FC236}">
                <a16:creationId xmlns:a16="http://schemas.microsoft.com/office/drawing/2014/main" id="{4C48A6D2-5E65-257B-8C2C-0AB297C0772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856015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9BAC-0BFD-254D-0CF7-38B7B6D4818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6478583-6C22-F9D9-F5D8-D54CC804FA61}"/>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display=correctness&amp;state=closed&amp;flow=Instructor&amp;onscreen=persist">
            <a:extLst>
              <a:ext uri="{FF2B5EF4-FFF2-40B4-BE49-F238E27FC236}">
                <a16:creationId xmlns:a16="http://schemas.microsoft.com/office/drawing/2014/main" id="{1BC096E1-2C45-A4DC-D95D-942A6EB11B1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87577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a:p>
            <a:pPr lvl="1"/>
            <a:r>
              <a:rPr lang="en-US" sz="2600" dirty="0">
                <a:cs typeface="Calibri" panose="020F0502020204030204" pitchFamily="34" charset="0"/>
              </a:rPr>
              <a:t>Here, the </a:t>
            </a:r>
            <a:r>
              <a:rPr lang="en-US" sz="2600" b="1" dirty="0">
                <a:solidFill>
                  <a:srgbClr val="AC50F3"/>
                </a:solidFill>
                <a:cs typeface="Calibri" panose="020F0502020204030204" pitchFamily="34" charset="0"/>
              </a:rPr>
              <a:t>environmental reservoir </a:t>
            </a:r>
            <a:r>
              <a:rPr lang="en-US" sz="2600" dirty="0">
                <a:cs typeface="Calibri" panose="020F0502020204030204" pitchFamily="34" charset="0"/>
              </a:rPr>
              <a:t>is often modeled as its own population</a:t>
            </a:r>
          </a:p>
        </p:txBody>
      </p:sp>
      <p:grpSp>
        <p:nvGrpSpPr>
          <p:cNvPr id="47" name="Group 46">
            <a:extLst>
              <a:ext uri="{FF2B5EF4-FFF2-40B4-BE49-F238E27FC236}">
                <a16:creationId xmlns:a16="http://schemas.microsoft.com/office/drawing/2014/main" id="{EC18549D-1213-C1E3-4616-55C3C1A106B9}"/>
              </a:ext>
            </a:extLst>
          </p:cNvPr>
          <p:cNvGrpSpPr/>
          <p:nvPr/>
        </p:nvGrpSpPr>
        <p:grpSpPr>
          <a:xfrm>
            <a:off x="6472487" y="3143179"/>
            <a:ext cx="5045543" cy="3245011"/>
            <a:chOff x="5360232" y="2742073"/>
            <a:chExt cx="5045543" cy="3245011"/>
          </a:xfrm>
        </p:grpSpPr>
        <p:grpSp>
          <p:nvGrpSpPr>
            <p:cNvPr id="2" name="Group 1">
              <a:extLst>
                <a:ext uri="{FF2B5EF4-FFF2-40B4-BE49-F238E27FC236}">
                  <a16:creationId xmlns:a16="http://schemas.microsoft.com/office/drawing/2014/main" id="{3778139D-BE98-D47F-95F4-A18BF45F3425}"/>
                </a:ext>
              </a:extLst>
            </p:cNvPr>
            <p:cNvGrpSpPr/>
            <p:nvPr/>
          </p:nvGrpSpPr>
          <p:grpSpPr>
            <a:xfrm>
              <a:off x="5360232" y="2742073"/>
              <a:ext cx="5045543" cy="1621357"/>
              <a:chOff x="2758440" y="1630363"/>
              <a:chExt cx="5931043" cy="2043761"/>
            </a:xfrm>
          </p:grpSpPr>
          <p:grpSp>
            <p:nvGrpSpPr>
              <p:cNvPr id="3" name="Group 2">
                <a:extLst>
                  <a:ext uri="{FF2B5EF4-FFF2-40B4-BE49-F238E27FC236}">
                    <a16:creationId xmlns:a16="http://schemas.microsoft.com/office/drawing/2014/main" id="{28287212-86CE-0972-CB08-5EF1DE9C3A79}"/>
                  </a:ext>
                </a:extLst>
              </p:cNvPr>
              <p:cNvGrpSpPr/>
              <p:nvPr/>
            </p:nvGrpSpPr>
            <p:grpSpPr>
              <a:xfrm>
                <a:off x="2758440" y="1630363"/>
                <a:ext cx="5931043" cy="2021178"/>
                <a:chOff x="2634893" y="952481"/>
                <a:chExt cx="5931043" cy="2021178"/>
              </a:xfrm>
            </p:grpSpPr>
            <p:grpSp>
              <p:nvGrpSpPr>
                <p:cNvPr id="5" name="Group 4">
                  <a:extLst>
                    <a:ext uri="{FF2B5EF4-FFF2-40B4-BE49-F238E27FC236}">
                      <a16:creationId xmlns:a16="http://schemas.microsoft.com/office/drawing/2014/main" id="{BD409AF7-3C9F-FBD6-73DC-6F9B687FC310}"/>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FE7B071-4A2D-B2AD-452D-B54FD9648C41}"/>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1" name="Group 20">
                      <a:extLst>
                        <a:ext uri="{FF2B5EF4-FFF2-40B4-BE49-F238E27FC236}">
                          <a16:creationId xmlns:a16="http://schemas.microsoft.com/office/drawing/2014/main" id="{A47C0AF1-8A90-32BA-3D9E-FB8A16367F35}"/>
                        </a:ext>
                      </a:extLst>
                    </p:cNvPr>
                    <p:cNvGrpSpPr/>
                    <p:nvPr/>
                  </p:nvGrpSpPr>
                  <p:grpSpPr>
                    <a:xfrm>
                      <a:off x="3456377" y="2549616"/>
                      <a:ext cx="2267793" cy="621784"/>
                      <a:chOff x="4032088" y="2139665"/>
                      <a:chExt cx="2267793" cy="621784"/>
                    </a:xfrm>
                  </p:grpSpPr>
                  <p:sp>
                    <p:nvSpPr>
                      <p:cNvPr id="24" name="Rectangle 23">
                        <a:extLst>
                          <a:ext uri="{FF2B5EF4-FFF2-40B4-BE49-F238E27FC236}">
                            <a16:creationId xmlns:a16="http://schemas.microsoft.com/office/drawing/2014/main" id="{80BC9B69-BC2F-369D-66C3-C5349513B80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5" name="Rectangle 24">
                        <a:extLst>
                          <a:ext uri="{FF2B5EF4-FFF2-40B4-BE49-F238E27FC236}">
                            <a16:creationId xmlns:a16="http://schemas.microsoft.com/office/drawing/2014/main" id="{64E65AEA-E5B4-459D-5E1B-BDE7E060838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2" name="Straight Arrow Connector 21">
                      <a:extLst>
                        <a:ext uri="{FF2B5EF4-FFF2-40B4-BE49-F238E27FC236}">
                          <a16:creationId xmlns:a16="http://schemas.microsoft.com/office/drawing/2014/main" id="{9ADC6CDF-DF56-115C-DC7A-DD7D879EFE8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D38E24F-F221-F8F0-17F7-4B4E3E015CB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8" name="Rectangle 17">
                    <a:extLst>
                      <a:ext uri="{FF2B5EF4-FFF2-40B4-BE49-F238E27FC236}">
                        <a16:creationId xmlns:a16="http://schemas.microsoft.com/office/drawing/2014/main" id="{69E4B3A5-7A9D-6555-7A1F-9402A2A047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19" name="Rectangle 18">
                    <a:extLst>
                      <a:ext uri="{FF2B5EF4-FFF2-40B4-BE49-F238E27FC236}">
                        <a16:creationId xmlns:a16="http://schemas.microsoft.com/office/drawing/2014/main" id="{71172DE9-E169-5E47-43FB-7B4CB6970B5B}"/>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9" name="Straight Arrow Connector 8">
                  <a:extLst>
                    <a:ext uri="{FF2B5EF4-FFF2-40B4-BE49-F238E27FC236}">
                      <a16:creationId xmlns:a16="http://schemas.microsoft.com/office/drawing/2014/main" id="{52C8E6B0-B8B6-3D36-49B1-ED9AF5C5AEA0}"/>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D347A44F-3EE1-29A9-0B6D-006D7DFD951D}"/>
                    </a:ext>
                  </a:extLst>
                </p:cNvPr>
                <p:cNvCxnSpPr/>
                <p:nvPr/>
              </p:nvCxnSpPr>
              <p:spPr>
                <a:xfrm flipV="1">
                  <a:off x="5714687" y="1297538"/>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7B08060-605B-0377-D07A-5C9B3994BFD7}"/>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6557E03-C34E-53C6-E5DA-04447BA77E07}"/>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C7535A35-C705-1854-0800-D7B0EAAE7C0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C38346CA-3C9C-EE73-576A-C0BD452C5E55}"/>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9A46E99F-F185-CE2F-1605-EB3D7A62C833}"/>
                    </a:ext>
                  </a:extLst>
                </p:cNvPr>
                <p:cNvSpPr/>
                <p:nvPr/>
              </p:nvSpPr>
              <p:spPr>
                <a:xfrm>
                  <a:off x="5280508" y="105403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3CB58402-6CBE-BBFE-3534-7037F8432177}"/>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4" name="Rectangle 3">
                <a:extLst>
                  <a:ext uri="{FF2B5EF4-FFF2-40B4-BE49-F238E27FC236}">
                    <a16:creationId xmlns:a16="http://schemas.microsoft.com/office/drawing/2014/main" id="{B4CF3DC2-4423-2202-53E1-8115496B8E8D}"/>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
          <p:nvSpPr>
            <p:cNvPr id="27" name="Rectangle 26">
              <a:extLst>
                <a:ext uri="{FF2B5EF4-FFF2-40B4-BE49-F238E27FC236}">
                  <a16:creationId xmlns:a16="http://schemas.microsoft.com/office/drawing/2014/main" id="{146ACC94-3728-F247-A936-E5DADB2C074C}"/>
                </a:ext>
              </a:extLst>
            </p:cNvPr>
            <p:cNvSpPr/>
            <p:nvPr/>
          </p:nvSpPr>
          <p:spPr>
            <a:xfrm>
              <a:off x="8074947" y="5015917"/>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B</a:t>
              </a:r>
              <a:endParaRPr lang="en-US" sz="1200" dirty="0">
                <a:solidFill>
                  <a:schemeClr val="tx1"/>
                </a:solidFill>
                <a:cs typeface="Cambria Math"/>
              </a:endParaRPr>
            </a:p>
            <a:p>
              <a:pPr algn="ctr"/>
              <a:r>
                <a:rPr lang="en-US" sz="1400" dirty="0">
                  <a:cs typeface="Cambria Math"/>
                </a:rPr>
                <a:t>Bacteria</a:t>
              </a:r>
              <a:endParaRPr lang="en-US" sz="1400" dirty="0">
                <a:cs typeface="Times New Roman"/>
              </a:endParaRPr>
            </a:p>
          </p:txBody>
        </p:sp>
        <p:cxnSp>
          <p:nvCxnSpPr>
            <p:cNvPr id="28" name="Straight Arrow Connector 27">
              <a:extLst>
                <a:ext uri="{FF2B5EF4-FFF2-40B4-BE49-F238E27FC236}">
                  <a16:creationId xmlns:a16="http://schemas.microsoft.com/office/drawing/2014/main" id="{4F075908-B18C-3ACB-8C0A-538754731743}"/>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68DBF8C-5096-F240-A62A-EB49C617515C}"/>
                    </a:ext>
                  </a:extLst>
                </p:cNvPr>
                <p:cNvSpPr/>
                <p:nvPr/>
              </p:nvSpPr>
              <p:spPr>
                <a:xfrm>
                  <a:off x="7033609" y="5044035"/>
                  <a:ext cx="1102298" cy="47504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dirty="0" smtClean="0">
                            <a:solidFill>
                              <a:schemeClr val="tx1"/>
                            </a:solidFill>
                            <a:latin typeface="Cambria Math" panose="02040503050406030204" pitchFamily="18" charset="0"/>
                            <a:ea typeface="Cambria Math" panose="02040503050406030204" pitchFamily="18" charset="0"/>
                            <a:cs typeface="Cambria Math"/>
                          </a:rPr>
                          <m:t>𝜑</m:t>
                        </m:r>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868DBF8C-5096-F240-A62A-EB49C617515C}"/>
                    </a:ext>
                  </a:extLst>
                </p:cNvPr>
                <p:cNvSpPr>
                  <a:spLocks noRot="1" noChangeAspect="1" noMove="1" noResize="1" noEditPoints="1" noAdjustHandles="1" noChangeArrowheads="1" noChangeShapeType="1" noTextEdit="1"/>
                </p:cNvSpPr>
                <p:nvPr/>
              </p:nvSpPr>
              <p:spPr>
                <a:xfrm>
                  <a:off x="7033609" y="5044035"/>
                  <a:ext cx="1102298" cy="475043"/>
                </a:xfrm>
                <a:prstGeom prst="rect">
                  <a:avLst/>
                </a:prstGeom>
                <a:blipFill>
                  <a:blip r:embed="rId7"/>
                  <a:stretch>
                    <a:fillRect b="-7692"/>
                  </a:stretch>
                </a:blipFill>
                <a:ln>
                  <a:noFill/>
                </a:ln>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FD122DAF-A514-C724-54DA-696F32DA75D0}"/>
                </a:ext>
              </a:extLst>
            </p:cNvPr>
            <p:cNvCxnSpPr>
              <a:cxnSpLocks/>
              <a:stCxn id="18" idx="2"/>
              <a:endCxn id="30" idx="0"/>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CD29061C-EFF0-F20F-E40E-35A90822AA28}"/>
                </a:ext>
              </a:extLst>
            </p:cNvPr>
            <p:cNvCxnSpPr>
              <a:cxnSpLocks/>
              <a:stCxn id="27" idx="0"/>
              <a:endCxn id="25" idx="2"/>
            </p:cNvCxnSpPr>
            <p:nvPr/>
          </p:nvCxnSpPr>
          <p:spPr>
            <a:xfrm rot="16200000" flipV="1">
              <a:off x="7517801" y="3958058"/>
              <a:ext cx="1076677" cy="1039042"/>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1A326424-5DFB-E747-174A-6EE09170BDFC}"/>
                  </a:ext>
                </a:extLst>
              </p:cNvPr>
              <p:cNvSpPr/>
              <p:nvPr/>
            </p:nvSpPr>
            <p:spPr>
              <a:xfrm>
                <a:off x="-109959" y="4302253"/>
                <a:ext cx="5003200"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3" name="Rectangle 42">
                <a:extLst>
                  <a:ext uri="{FF2B5EF4-FFF2-40B4-BE49-F238E27FC236}">
                    <a16:creationId xmlns:a16="http://schemas.microsoft.com/office/drawing/2014/main" id="{1A326424-5DFB-E747-174A-6EE09170BDFC}"/>
                  </a:ext>
                </a:extLst>
              </p:cNvPr>
              <p:cNvSpPr>
                <a:spLocks noRot="1" noChangeAspect="1" noMove="1" noResize="1" noEditPoints="1" noAdjustHandles="1" noChangeArrowheads="1" noChangeShapeType="1" noTextEdit="1"/>
              </p:cNvSpPr>
              <p:nvPr/>
            </p:nvSpPr>
            <p:spPr>
              <a:xfrm>
                <a:off x="-109959" y="4302253"/>
                <a:ext cx="5003200" cy="822726"/>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612C87D-B6D8-FBC1-1A36-9C8307998CC8}"/>
                  </a:ext>
                </a:extLst>
              </p:cNvPr>
              <p:cNvSpPr/>
              <p:nvPr/>
            </p:nvSpPr>
            <p:spPr>
              <a:xfrm>
                <a:off x="-427200" y="5139540"/>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D612C87D-B6D8-FBC1-1A36-9C8307998CC8}"/>
                  </a:ext>
                </a:extLst>
              </p:cNvPr>
              <p:cNvSpPr>
                <a:spLocks noRot="1" noChangeAspect="1" noMove="1" noResize="1" noEditPoints="1" noAdjustHandles="1" noChangeArrowheads="1" noChangeShapeType="1" noTextEdit="1"/>
              </p:cNvSpPr>
              <p:nvPr/>
            </p:nvSpPr>
            <p:spPr>
              <a:xfrm>
                <a:off x="-427200" y="5139540"/>
                <a:ext cx="4861143" cy="822726"/>
              </a:xfrm>
              <a:prstGeom prst="rect">
                <a:avLst/>
              </a:prstGeom>
              <a:blipFill>
                <a:blip r:embed="rId9"/>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05172F4-8410-CF0E-086A-21B1A3383DFB}"/>
                  </a:ext>
                </a:extLst>
              </p:cNvPr>
              <p:cNvSpPr/>
              <p:nvPr/>
            </p:nvSpPr>
            <p:spPr>
              <a:xfrm>
                <a:off x="-294463" y="597682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5" name="Rectangle 44">
                <a:extLst>
                  <a:ext uri="{FF2B5EF4-FFF2-40B4-BE49-F238E27FC236}">
                    <a16:creationId xmlns:a16="http://schemas.microsoft.com/office/drawing/2014/main" id="{B05172F4-8410-CF0E-086A-21B1A3383DFB}"/>
                  </a:ext>
                </a:extLst>
              </p:cNvPr>
              <p:cNvSpPr>
                <a:spLocks noRot="1" noChangeAspect="1" noMove="1" noResize="1" noEditPoints="1" noAdjustHandles="1" noChangeArrowheads="1" noChangeShapeType="1" noTextEdit="1"/>
              </p:cNvSpPr>
              <p:nvPr/>
            </p:nvSpPr>
            <p:spPr>
              <a:xfrm>
                <a:off x="-294463" y="5976827"/>
                <a:ext cx="3081636" cy="822726"/>
              </a:xfrm>
              <a:prstGeom prst="rect">
                <a:avLst/>
              </a:prstGeom>
              <a:blipFill>
                <a:blip r:embed="rId10"/>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084F21E-1A79-E80D-3C11-7CFEA0658E5C}"/>
                  </a:ext>
                </a:extLst>
              </p:cNvPr>
              <p:cNvSpPr/>
              <p:nvPr/>
            </p:nvSpPr>
            <p:spPr>
              <a:xfrm>
                <a:off x="-11378" y="3479527"/>
                <a:ext cx="2046564"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400" i="1" dirty="0">
                          <a:latin typeface="Cambria Math" panose="02040503050406030204" pitchFamily="18" charset="0"/>
                          <a:ea typeface="Cambria Math" panose="02040503050406030204" pitchFamily="18" charset="0"/>
                          <a:cs typeface="Cambria Math"/>
                        </a:rPr>
                        <m:t>𝜑</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oMath>
                  </m:oMathPara>
                </a14:m>
                <a:endParaRPr lang="en-US" sz="2500" b="1" i="1" dirty="0">
                  <a:ea typeface="Lucida Grande"/>
                  <a:cs typeface="Times New Roman"/>
                </a:endParaRPr>
              </a:p>
            </p:txBody>
          </p:sp>
        </mc:Choice>
        <mc:Fallback xmlns="">
          <p:sp>
            <p:nvSpPr>
              <p:cNvPr id="46" name="Rectangle 45">
                <a:extLst>
                  <a:ext uri="{FF2B5EF4-FFF2-40B4-BE49-F238E27FC236}">
                    <a16:creationId xmlns:a16="http://schemas.microsoft.com/office/drawing/2014/main" id="{B084F21E-1A79-E80D-3C11-7CFEA0658E5C}"/>
                  </a:ext>
                </a:extLst>
              </p:cNvPr>
              <p:cNvSpPr>
                <a:spLocks noRot="1" noChangeAspect="1" noMove="1" noResize="1" noEditPoints="1" noAdjustHandles="1" noChangeArrowheads="1" noChangeShapeType="1" noTextEdit="1"/>
              </p:cNvSpPr>
              <p:nvPr/>
            </p:nvSpPr>
            <p:spPr>
              <a:xfrm>
                <a:off x="-11378" y="3479527"/>
                <a:ext cx="2046564" cy="822726"/>
              </a:xfrm>
              <a:prstGeom prst="rect">
                <a:avLst/>
              </a:prstGeom>
              <a:blipFill>
                <a:blip r:embed="rId11"/>
                <a:stretch>
                  <a:fillRect b="-769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C7496FF-F951-1852-62A5-74C8EBC978CF}"/>
              </a:ext>
            </a:extLst>
          </p:cNvPr>
          <p:cNvSpPr txBox="1"/>
          <p:nvPr/>
        </p:nvSpPr>
        <p:spPr>
          <a:xfrm>
            <a:off x="8145864" y="6488668"/>
            <a:ext cx="4046136" cy="369332"/>
          </a:xfrm>
          <a:prstGeom prst="rect">
            <a:avLst/>
          </a:prstGeom>
          <a:solidFill>
            <a:schemeClr val="bg1"/>
          </a:solidFill>
        </p:spPr>
        <p:txBody>
          <a:bodyPr wrap="square" rtlCol="0">
            <a:spAutoFit/>
          </a:bodyPr>
          <a:lstStyle/>
          <a:p>
            <a:r>
              <a:rPr lang="en-US" dirty="0" err="1">
                <a:cs typeface="Franklin Gothic Medium"/>
              </a:rPr>
              <a:t>Codeço</a:t>
            </a:r>
            <a:r>
              <a:rPr lang="en-US" dirty="0">
                <a:cs typeface="Franklin Gothic Medium"/>
              </a:rPr>
              <a:t> 2001. </a:t>
            </a:r>
            <a:r>
              <a:rPr lang="en-US" i="1" dirty="0">
                <a:cs typeface="Franklin Gothic Medium"/>
              </a:rPr>
              <a:t>BMC Infectious Diseases.</a:t>
            </a:r>
          </a:p>
        </p:txBody>
      </p:sp>
      <p:sp>
        <p:nvSpPr>
          <p:cNvPr id="26" name="Right Brace 25">
            <a:extLst>
              <a:ext uri="{FF2B5EF4-FFF2-40B4-BE49-F238E27FC236}">
                <a16:creationId xmlns:a16="http://schemas.microsoft.com/office/drawing/2014/main" id="{E590F9F2-290B-127E-6D7F-450DA1525E9C}"/>
              </a:ext>
            </a:extLst>
          </p:cNvPr>
          <p:cNvSpPr/>
          <p:nvPr/>
        </p:nvSpPr>
        <p:spPr>
          <a:xfrm rot="10800000">
            <a:off x="7074768" y="5149371"/>
            <a:ext cx="337238" cy="126321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4F62F10-E42D-CE5F-9196-24F9D7A3F623}"/>
              </a:ext>
            </a:extLst>
          </p:cNvPr>
          <p:cNvSpPr txBox="1"/>
          <p:nvPr/>
        </p:nvSpPr>
        <p:spPr>
          <a:xfrm>
            <a:off x="5449579" y="5319312"/>
            <a:ext cx="1573224" cy="923330"/>
          </a:xfrm>
          <a:prstGeom prst="rect">
            <a:avLst/>
          </a:prstGeom>
          <a:solidFill>
            <a:schemeClr val="bg1"/>
          </a:solidFill>
        </p:spPr>
        <p:txBody>
          <a:bodyPr wrap="square" rtlCol="0">
            <a:spAutoFit/>
          </a:bodyPr>
          <a:lstStyle/>
          <a:p>
            <a:r>
              <a:rPr lang="en-US" dirty="0">
                <a:cs typeface="Franklin Gothic Medium"/>
              </a:rPr>
              <a:t>cholera environmental reservoir</a:t>
            </a:r>
            <a:endParaRPr lang="en-US" i="1" dirty="0">
              <a:cs typeface="Franklin Gothic Medium"/>
            </a:endParaRPr>
          </a:p>
        </p:txBody>
      </p:sp>
      <p:cxnSp>
        <p:nvCxnSpPr>
          <p:cNvPr id="31" name="Straight Arrow Connector 30">
            <a:extLst>
              <a:ext uri="{FF2B5EF4-FFF2-40B4-BE49-F238E27FC236}">
                <a16:creationId xmlns:a16="http://schemas.microsoft.com/office/drawing/2014/main" id="{BF38CCCE-323D-45F2-D967-5E0E2F1A418B}"/>
              </a:ext>
            </a:extLst>
          </p:cNvPr>
          <p:cNvCxnSpPr/>
          <p:nvPr/>
        </p:nvCxnSpPr>
        <p:spPr>
          <a:xfrm flipV="1">
            <a:off x="9626191" y="3414993"/>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0E028B5-5A60-BBF4-15AE-ED6612C7E2B6}"/>
                  </a:ext>
                </a:extLst>
              </p:cNvPr>
              <p:cNvSpPr/>
              <p:nvPr/>
            </p:nvSpPr>
            <p:spPr>
              <a:xfrm>
                <a:off x="9256835" y="322181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𝛼</m:t>
                      </m:r>
                    </m:oMath>
                  </m:oMathPara>
                </a14:m>
                <a:endParaRPr lang="en-US" sz="24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00E028B5-5A60-BBF4-15AE-ED6612C7E2B6}"/>
                  </a:ext>
                </a:extLst>
              </p:cNvPr>
              <p:cNvSpPr>
                <a:spLocks noRot="1" noChangeAspect="1" noMove="1" noResize="1" noEditPoints="1" noAdjustHandles="1" noChangeArrowheads="1" noChangeShapeType="1" noTextEdit="1"/>
              </p:cNvSpPr>
              <p:nvPr/>
            </p:nvSpPr>
            <p:spPr>
              <a:xfrm>
                <a:off x="9256835" y="3221818"/>
                <a:ext cx="1229614" cy="722021"/>
              </a:xfrm>
              <a:prstGeom prst="rect">
                <a:avLst/>
              </a:prstGeom>
              <a:blipFill>
                <a:blip r:embed="rId12"/>
                <a:stretch>
                  <a:fillRect/>
                </a:stretch>
              </a:blipFill>
              <a:ln>
                <a:noFill/>
              </a:ln>
            </p:spPr>
            <p:txBody>
              <a:bodyPr/>
              <a:lstStyle/>
              <a:p>
                <a:r>
                  <a:rPr lang="en-US">
                    <a:noFill/>
                  </a:rPr>
                  <a:t> </a:t>
                </a:r>
              </a:p>
            </p:txBody>
          </p:sp>
        </mc:Fallback>
      </mc:AlternateContent>
      <p:sp>
        <p:nvSpPr>
          <p:cNvPr id="6" name="Title 1">
            <a:extLst>
              <a:ext uri="{FF2B5EF4-FFF2-40B4-BE49-F238E27FC236}">
                <a16:creationId xmlns:a16="http://schemas.microsoft.com/office/drawing/2014/main" id="{C369D312-B129-691B-843D-FD74329B0E2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4059265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HIV,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382725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8AC7C7-18F8-D7CF-9BB6-0511B62AE99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3970483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a:t>
            </a:r>
            <a:r>
              <a:rPr lang="en-US" sz="2600" b="1" dirty="0">
                <a:highlight>
                  <a:srgbClr val="FFFF00"/>
                </a:highlight>
                <a:latin typeface="Calibri" panose="020F0502020204030204" pitchFamily="34" charset="0"/>
                <a:cs typeface="Calibri" panose="020F0502020204030204" pitchFamily="34" charset="0"/>
              </a:rPr>
              <a:t>HIV</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96328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7">
            <a:extLst>
              <a:ext uri="{FF2B5EF4-FFF2-40B4-BE49-F238E27FC236}">
                <a16:creationId xmlns:a16="http://schemas.microsoft.com/office/drawing/2014/main" id="{41A58474-96DD-F702-1840-55E5200BDAEC}"/>
              </a:ext>
            </a:extLst>
          </p:cNvPr>
          <p:cNvSpPr txBox="1">
            <a:spLocks/>
          </p:cNvSpPr>
          <p:nvPr/>
        </p:nvSpPr>
        <p:spPr>
          <a:xfrm>
            <a:off x="4344837" y="2510406"/>
            <a:ext cx="7669013" cy="1837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600" dirty="0">
                <a:latin typeface="Calibri" panose="020F0502020204030204" pitchFamily="34" charset="0"/>
                <a:cs typeface="Calibri" panose="020F0502020204030204" pitchFamily="34" charset="0"/>
              </a:rPr>
              <a:t>In untreated HIV+ mothers, rate of vertical transmission for HIV  = 15-45%</a:t>
            </a:r>
          </a:p>
          <a:p>
            <a:pPr lvl="1"/>
            <a:r>
              <a:rPr lang="en-US" sz="2600" dirty="0">
                <a:latin typeface="Calibri" panose="020F0502020204030204" pitchFamily="34" charset="0"/>
                <a:cs typeface="Calibri" panose="020F0502020204030204" pitchFamily="34" charset="0"/>
              </a:rPr>
              <a:t>Reduced to &lt;1% for those on ART, though global access to ART is geographically heterogenous</a:t>
            </a:r>
          </a:p>
        </p:txBody>
      </p:sp>
      <p:pic>
        <p:nvPicPr>
          <p:cNvPr id="4" name="Picture 3" descr="Map&#10;&#10;Description automatically generated">
            <a:extLst>
              <a:ext uri="{FF2B5EF4-FFF2-40B4-BE49-F238E27FC236}">
                <a16:creationId xmlns:a16="http://schemas.microsoft.com/office/drawing/2014/main" id="{0822FC8A-88BD-1F65-647B-66276BEEE3B7}"/>
              </a:ext>
            </a:extLst>
          </p:cNvPr>
          <p:cNvPicPr>
            <a:picLocks noChangeAspect="1"/>
          </p:cNvPicPr>
          <p:nvPr/>
        </p:nvPicPr>
        <p:blipFill>
          <a:blip r:embed="rId4"/>
          <a:stretch>
            <a:fillRect/>
          </a:stretch>
        </p:blipFill>
        <p:spPr>
          <a:xfrm>
            <a:off x="7814517" y="4103087"/>
            <a:ext cx="4020925" cy="2754913"/>
          </a:xfrm>
          <a:prstGeom prst="rect">
            <a:avLst/>
          </a:prstGeom>
        </p:spPr>
      </p:pic>
      <p:sp>
        <p:nvSpPr>
          <p:cNvPr id="5" name="TextBox 4">
            <a:extLst>
              <a:ext uri="{FF2B5EF4-FFF2-40B4-BE49-F238E27FC236}">
                <a16:creationId xmlns:a16="http://schemas.microsoft.com/office/drawing/2014/main" id="{F32C62AC-5ECB-3CCC-9F92-3860BB876C1D}"/>
              </a:ext>
            </a:extLst>
          </p:cNvPr>
          <p:cNvSpPr txBox="1"/>
          <p:nvPr/>
        </p:nvSpPr>
        <p:spPr>
          <a:xfrm>
            <a:off x="7144361" y="5586337"/>
            <a:ext cx="1615260" cy="1200329"/>
          </a:xfrm>
          <a:prstGeom prst="rect">
            <a:avLst/>
          </a:prstGeom>
          <a:solidFill>
            <a:schemeClr val="bg1"/>
          </a:solidFill>
        </p:spPr>
        <p:txBody>
          <a:bodyPr wrap="square" rtlCol="0">
            <a:spAutoFit/>
          </a:bodyPr>
          <a:lstStyle/>
          <a:p>
            <a:r>
              <a:rPr lang="en-US" dirty="0">
                <a:cs typeface="Franklin Gothic Medium"/>
              </a:rPr>
              <a:t>ART coverage for those in need, from WHO 2005</a:t>
            </a:r>
            <a:endParaRPr lang="en-US" i="1" dirty="0">
              <a:cs typeface="Franklin Gothic Medium"/>
            </a:endParaRPr>
          </a:p>
        </p:txBody>
      </p:sp>
      <p:sp>
        <p:nvSpPr>
          <p:cNvPr id="3" name="Title 1">
            <a:extLst>
              <a:ext uri="{FF2B5EF4-FFF2-40B4-BE49-F238E27FC236}">
                <a16:creationId xmlns:a16="http://schemas.microsoft.com/office/drawing/2014/main" id="{27AB0EC8-0A06-6120-05F3-A5547A8B2652}"/>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812871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8B21F348-F2BF-DF4E-5AA8-5A9C946685D4}"/>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484190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effectLst/>
                <a:latin typeface="Calibri" panose="020F0502020204030204" pitchFamily="34" charset="0"/>
                <a:cs typeface="Calibri" panose="020F0502020204030204" pitchFamily="34" charset="0"/>
              </a:rPr>
              <a:t>Euclidean </a:t>
            </a:r>
            <a:r>
              <a:rPr lang="en-US" b="1" dirty="0">
                <a:solidFill>
                  <a:srgbClr val="C00000"/>
                </a:solidFill>
                <a:effectLst/>
                <a:latin typeface="Calibri" panose="020F0502020204030204" pitchFamily="34" charset="0"/>
                <a:cs typeface="Calibri" panose="020F0502020204030204" pitchFamily="34" charset="0"/>
              </a:rPr>
              <a:t>vector</a:t>
            </a:r>
            <a:r>
              <a:rPr lang="en-US" dirty="0">
                <a:effectLst/>
                <a:latin typeface="Calibri" panose="020F0502020204030204" pitchFamily="34" charset="0"/>
                <a:cs typeface="Calibri" panose="020F0502020204030204" pitchFamily="34" charset="0"/>
              </a:rPr>
              <a:t>: a quantity with a magnitude and direction</a:t>
            </a:r>
          </a:p>
          <a:p>
            <a:pPr lvl="1"/>
            <a:endParaRPr lang="en-US" dirty="0">
              <a:effectLst/>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Epidemiological </a:t>
            </a:r>
            <a:r>
              <a:rPr lang="en-US" b="1" dirty="0">
                <a:solidFill>
                  <a:srgbClr val="C00000"/>
                </a:solidFill>
                <a:latin typeface="Calibri" panose="020F0502020204030204" pitchFamily="34" charset="0"/>
                <a:cs typeface="Calibri" panose="020F0502020204030204" pitchFamily="34" charset="0"/>
              </a:rPr>
              <a:t>vector</a:t>
            </a:r>
            <a:r>
              <a:rPr lang="en-US" dirty="0">
                <a:latin typeface="Calibri" panose="020F0502020204030204" pitchFamily="34" charset="0"/>
                <a:cs typeface="Calibri" panose="020F0502020204030204" pitchFamily="34" charset="0"/>
              </a:rPr>
              <a:t>: an agent that carries and transmits an infectious patient into another living organism</a:t>
            </a:r>
            <a:endParaRPr lang="en-US" dirty="0">
              <a:effectLst/>
              <a:latin typeface="Calibri" panose="020F0502020204030204" pitchFamily="34" charset="0"/>
              <a:cs typeface="Calibri" panose="020F0502020204030204" pitchFamily="34" charset="0"/>
            </a:endParaRPr>
          </a:p>
          <a:p>
            <a:pPr lvl="1"/>
            <a:endParaRPr lang="en-US" sz="2600" dirty="0">
              <a:effectLst/>
              <a:cs typeface="Calibri" panose="020F0502020204030204" pitchFamily="34" charset="0"/>
            </a:endParaRPr>
          </a:p>
        </p:txBody>
      </p:sp>
      <p:cxnSp>
        <p:nvCxnSpPr>
          <p:cNvPr id="6" name="Straight Arrow Connector 5">
            <a:extLst>
              <a:ext uri="{FF2B5EF4-FFF2-40B4-BE49-F238E27FC236}">
                <a16:creationId xmlns:a16="http://schemas.microsoft.com/office/drawing/2014/main" id="{A96A2FEB-BC84-EF61-437C-88989CA6ACFE}"/>
              </a:ext>
            </a:extLst>
          </p:cNvPr>
          <p:cNvCxnSpPr>
            <a:cxnSpLocks/>
          </p:cNvCxnSpPr>
          <p:nvPr/>
        </p:nvCxnSpPr>
        <p:spPr>
          <a:xfrm>
            <a:off x="1552755" y="2666265"/>
            <a:ext cx="1442996" cy="0"/>
          </a:xfrm>
          <a:prstGeom prst="straightConnector1">
            <a:avLst/>
          </a:prstGeom>
          <a:ln w="5715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9" name="Picture 2" descr="NCEZID: Vector-borne Diseases (spread by bites from mosquitoes, ticks, or  fleas) | What We Do | NCEZID | CDC">
            <a:extLst>
              <a:ext uri="{FF2B5EF4-FFF2-40B4-BE49-F238E27FC236}">
                <a16:creationId xmlns:a16="http://schemas.microsoft.com/office/drawing/2014/main" id="{2ED10FF5-26E4-847C-9A74-6A14A0056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14" y="3720911"/>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EF3E47-B823-4BD5-8E59-31CB88C40B7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2366543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C0D0376D-87FF-5A0F-C400-D653BD92FBB1}"/>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1311756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highlight>
                  <a:srgbClr val="FFFF00"/>
                </a:highlight>
                <a:cs typeface="Calibri" panose="020F0502020204030204" pitchFamily="34" charset="0"/>
              </a:rPr>
              <a:t>Malaria</a:t>
            </a:r>
            <a:r>
              <a:rPr lang="en-US" sz="2600" dirty="0">
                <a:effectLst/>
                <a:cs typeface="Calibri" panose="020F0502020204030204" pitchFamily="34" charset="0"/>
              </a:rPr>
              <a:t>: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52F51691-BB21-6C3F-3E1E-365F1A50E79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2302887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Tree>
    <p:extLst>
      <p:ext uri="{BB962C8B-B14F-4D97-AF65-F5344CB8AC3E}">
        <p14:creationId xmlns:p14="http://schemas.microsoft.com/office/powerpoint/2010/main" val="2291917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
        <p:nvSpPr>
          <p:cNvPr id="5" name="TextBox 4">
            <a:extLst>
              <a:ext uri="{FF2B5EF4-FFF2-40B4-BE49-F238E27FC236}">
                <a16:creationId xmlns:a16="http://schemas.microsoft.com/office/drawing/2014/main" id="{F6ED771B-8E8B-6E1E-936C-57B53C59E407}"/>
              </a:ext>
            </a:extLst>
          </p:cNvPr>
          <p:cNvSpPr txBox="1"/>
          <p:nvPr/>
        </p:nvSpPr>
        <p:spPr>
          <a:xfrm>
            <a:off x="2612750" y="5386665"/>
            <a:ext cx="4607349" cy="1446550"/>
          </a:xfrm>
          <a:prstGeom prst="rect">
            <a:avLst/>
          </a:prstGeom>
          <a:solidFill>
            <a:schemeClr val="bg1"/>
          </a:solidFill>
        </p:spPr>
        <p:txBody>
          <a:bodyPr wrap="square" rtlCol="0">
            <a:spAutoFit/>
          </a:bodyPr>
          <a:lstStyle/>
          <a:p>
            <a:r>
              <a:rPr lang="en-US" sz="2200" b="1" dirty="0">
                <a:solidFill>
                  <a:srgbClr val="000000"/>
                </a:solidFill>
              </a:rPr>
              <a:t>Plasmodium</a:t>
            </a:r>
            <a:r>
              <a:rPr lang="en-US" sz="2200" b="1" i="1" dirty="0">
                <a:solidFill>
                  <a:srgbClr val="000000"/>
                </a:solidFill>
              </a:rPr>
              <a:t> parasites time RBC bursting such that they are at peak blood stage circulation when mosquito vectors are feeding at dusk!</a:t>
            </a:r>
            <a:endParaRPr lang="en-US" sz="2200" b="1" i="1" dirty="0">
              <a:solidFill>
                <a:srgbClr val="000000"/>
              </a:solidFill>
              <a:effectLst/>
            </a:endParaRPr>
          </a:p>
        </p:txBody>
      </p:sp>
      <p:cxnSp>
        <p:nvCxnSpPr>
          <p:cNvPr id="6" name="Straight Arrow Connector 5">
            <a:extLst>
              <a:ext uri="{FF2B5EF4-FFF2-40B4-BE49-F238E27FC236}">
                <a16:creationId xmlns:a16="http://schemas.microsoft.com/office/drawing/2014/main" id="{F483EA41-692F-94F1-A165-E0021599DC89}"/>
              </a:ext>
            </a:extLst>
          </p:cNvPr>
          <p:cNvCxnSpPr>
            <a:cxnSpLocks/>
          </p:cNvCxnSpPr>
          <p:nvPr/>
        </p:nvCxnSpPr>
        <p:spPr>
          <a:xfrm flipV="1">
            <a:off x="6937718" y="5747451"/>
            <a:ext cx="664444" cy="34505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86498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6</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a:bodyPr>
          <a:lstStyle/>
          <a:p>
            <a:pPr marL="0" indent="0">
              <a:buNone/>
            </a:pPr>
            <a:r>
              <a:rPr lang="en-US" i="1" dirty="0"/>
              <a:t>You should be able to:</a:t>
            </a:r>
          </a:p>
          <a:p>
            <a:pPr algn="l" rtl="0" fontAlgn="base">
              <a:buFont typeface="Arial" panose="020B0604020202020204" pitchFamily="34" charset="0"/>
              <a:buChar char="•"/>
            </a:pPr>
            <a:r>
              <a:rPr lang="en-US" dirty="0">
                <a:highlight>
                  <a:srgbClr val="FFFF00"/>
                </a:highlight>
              </a:rPr>
              <a:t>Add </a:t>
            </a:r>
            <a:br>
              <a:rPr lang="en-US" dirty="0"/>
            </a:br>
            <a:endParaRPr lang="en-US" dirty="0"/>
          </a:p>
        </p:txBody>
      </p:sp>
    </p:spTree>
    <p:extLst>
      <p:ext uri="{BB962C8B-B14F-4D97-AF65-F5344CB8AC3E}">
        <p14:creationId xmlns:p14="http://schemas.microsoft.com/office/powerpoint/2010/main" val="3424939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930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1F1722-2C18-030E-31B2-D9554ED8E2FF}"/>
              </a:ext>
            </a:extLst>
          </p:cNvPr>
          <p:cNvSpPr txBox="1"/>
          <p:nvPr/>
        </p:nvSpPr>
        <p:spPr>
          <a:xfrm>
            <a:off x="47979" y="3235844"/>
            <a:ext cx="5162376" cy="769441"/>
          </a:xfrm>
          <a:prstGeom prst="rect">
            <a:avLst/>
          </a:prstGeom>
          <a:solidFill>
            <a:schemeClr val="bg1"/>
          </a:solidFill>
        </p:spPr>
        <p:txBody>
          <a:bodyPr wrap="square" rtlCol="0">
            <a:spAutoFit/>
          </a:bodyPr>
          <a:lstStyle/>
          <a:p>
            <a:r>
              <a:rPr lang="en-US" sz="2200" b="1" dirty="0">
                <a:solidFill>
                  <a:srgbClr val="000000"/>
                </a:solidFill>
              </a:rPr>
              <a:t>Only female mosquitoes feed on blood!</a:t>
            </a:r>
          </a:p>
          <a:p>
            <a:r>
              <a:rPr lang="en-US" sz="2200" b="1" i="0" dirty="0">
                <a:solidFill>
                  <a:srgbClr val="000000"/>
                </a:solidFill>
                <a:effectLst/>
              </a:rPr>
              <a:t>Male mosquitoes feed on plant nectar.</a:t>
            </a:r>
          </a:p>
        </p:txBody>
      </p:sp>
    </p:spTree>
    <p:extLst>
      <p:ext uri="{BB962C8B-B14F-4D97-AF65-F5344CB8AC3E}">
        <p14:creationId xmlns:p14="http://schemas.microsoft.com/office/powerpoint/2010/main" val="3724895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revious prevalence of malaria world map">
            <a:extLst>
              <a:ext uri="{FF2B5EF4-FFF2-40B4-BE49-F238E27FC236}">
                <a16:creationId xmlns:a16="http://schemas.microsoft.com/office/drawing/2014/main" id="{36A7F370-41B2-CDDB-4CC1-37DDE825050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571" b="6421"/>
          <a:stretch/>
        </p:blipFill>
        <p:spPr bwMode="auto">
          <a:xfrm>
            <a:off x="310350" y="1656273"/>
            <a:ext cx="11081288" cy="419243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AB195A9-1F31-BCCD-0557-C956F1CDAD05}"/>
              </a:ext>
            </a:extLst>
          </p:cNvPr>
          <p:cNvSpPr txBox="1">
            <a:spLocks/>
          </p:cNvSpPr>
          <p:nvPr/>
        </p:nvSpPr>
        <p:spPr>
          <a:xfrm>
            <a:off x="1870323" y="142534"/>
            <a:ext cx="821234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has been eliminated from many regions where it was previously endemic, including the US.</a:t>
            </a:r>
          </a:p>
        </p:txBody>
      </p:sp>
      <p:sp>
        <p:nvSpPr>
          <p:cNvPr id="6" name="TextBox 5">
            <a:extLst>
              <a:ext uri="{FF2B5EF4-FFF2-40B4-BE49-F238E27FC236}">
                <a16:creationId xmlns:a16="http://schemas.microsoft.com/office/drawing/2014/main" id="{CD6868FB-67C4-661A-BBD8-82EC18D42945}"/>
              </a:ext>
            </a:extLst>
          </p:cNvPr>
          <p:cNvSpPr txBox="1"/>
          <p:nvPr/>
        </p:nvSpPr>
        <p:spPr>
          <a:xfrm>
            <a:off x="1052423" y="5784294"/>
            <a:ext cx="9540816" cy="892552"/>
          </a:xfrm>
          <a:prstGeom prst="rect">
            <a:avLst/>
          </a:prstGeom>
          <a:solidFill>
            <a:schemeClr val="bg1"/>
          </a:solidFill>
        </p:spPr>
        <p:txBody>
          <a:bodyPr wrap="square" rtlCol="0">
            <a:spAutoFit/>
          </a:bodyPr>
          <a:lstStyle/>
          <a:p>
            <a:pPr algn="ctr"/>
            <a:r>
              <a:rPr lang="en-US" sz="2600" b="0" i="0" dirty="0">
                <a:solidFill>
                  <a:srgbClr val="000000"/>
                </a:solidFill>
                <a:effectLst/>
              </a:rPr>
              <a:t>Still one of the leading causes of child mortality globally – responsible for about half a million childhood deaths a year, 80% in Africa.</a:t>
            </a:r>
            <a:endParaRPr lang="en-US" sz="2600" i="1" dirty="0">
              <a:cs typeface="Franklin Gothic Medium"/>
            </a:endParaRPr>
          </a:p>
        </p:txBody>
      </p:sp>
      <p:sp>
        <p:nvSpPr>
          <p:cNvPr id="7" name="TextBox 6">
            <a:extLst>
              <a:ext uri="{FF2B5EF4-FFF2-40B4-BE49-F238E27FC236}">
                <a16:creationId xmlns:a16="http://schemas.microsoft.com/office/drawing/2014/main" id="{072CBA6E-5E3E-8B8E-F3B5-BACDD4E9BA23}"/>
              </a:ext>
            </a:extLst>
          </p:cNvPr>
          <p:cNvSpPr txBox="1"/>
          <p:nvPr/>
        </p:nvSpPr>
        <p:spPr>
          <a:xfrm>
            <a:off x="10082670" y="6504316"/>
            <a:ext cx="2109330" cy="369332"/>
          </a:xfrm>
          <a:prstGeom prst="rect">
            <a:avLst/>
          </a:prstGeom>
          <a:solidFill>
            <a:schemeClr val="bg1"/>
          </a:solidFill>
        </p:spPr>
        <p:txBody>
          <a:bodyPr wrap="square" rtlCol="0">
            <a:spAutoFit/>
          </a:bodyPr>
          <a:lstStyle/>
          <a:p>
            <a:r>
              <a:rPr lang="en-US" b="0" i="0" dirty="0" err="1">
                <a:solidFill>
                  <a:srgbClr val="000000"/>
                </a:solidFill>
                <a:effectLst/>
              </a:rPr>
              <a:t>OurWorldinData.org</a:t>
            </a:r>
            <a:endParaRPr lang="en-US" i="1" dirty="0">
              <a:cs typeface="Franklin Gothic Medium"/>
            </a:endParaRPr>
          </a:p>
        </p:txBody>
      </p:sp>
    </p:spTree>
    <p:extLst>
      <p:ext uri="{BB962C8B-B14F-4D97-AF65-F5344CB8AC3E}">
        <p14:creationId xmlns:p14="http://schemas.microsoft.com/office/powerpoint/2010/main" val="693139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486862" cy="4351338"/>
          </a:xfrm>
        </p:spPr>
        <p:txBody>
          <a:bodyPr>
            <a:normAutofit/>
          </a:bodyPr>
          <a:lstStyle/>
          <a:p>
            <a:r>
              <a:rPr lang="en-US" sz="2600" dirty="0"/>
              <a:t>1911: British medical Dr. Sir Ronald Ross developed the first model of malaria while working in the Indian Medical Service.</a:t>
            </a:r>
          </a:p>
          <a:p>
            <a:pPr lvl="1"/>
            <a:r>
              <a:rPr lang="en-US" sz="2200" dirty="0"/>
              <a:t>He had already won the 1902 Nobel prize in physiology and medicine for discovering the life cycle of avian malaria</a:t>
            </a:r>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318866" cy="2715073"/>
            <a:chOff x="5360232" y="2786427"/>
            <a:chExt cx="4318866"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7399080" y="3946187"/>
              <a:ext cx="1126848" cy="872266"/>
            </a:xfrm>
            <a:prstGeom prst="curvedConnector3">
              <a:avLst>
                <a:gd name="adj1" fmla="val 31627"/>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9287716" y="3568282"/>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3" name="Graphic 52" descr="Mosquito with solid fill">
            <a:extLst>
              <a:ext uri="{FF2B5EF4-FFF2-40B4-BE49-F238E27FC236}">
                <a16:creationId xmlns:a16="http://schemas.microsoft.com/office/drawing/2014/main" id="{3408D4DE-D34A-9FB6-C937-E658524CB3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91434" y="3596665"/>
            <a:ext cx="914400" cy="914400"/>
          </a:xfrm>
          <a:prstGeom prst="rect">
            <a:avLst/>
          </a:prstGeom>
        </p:spPr>
      </p:pic>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E00251F0-E727-C470-D5A6-8DC770F50369}"/>
                  </a:ext>
                </a:extLst>
              </p:cNvPr>
              <p:cNvSpPr/>
              <p:nvPr/>
            </p:nvSpPr>
            <p:spPr>
              <a:xfrm>
                <a:off x="-116291" y="3470436"/>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e>
                      </m:d>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i="1" dirty="0">
                  <a:ea typeface="Lucida Grande"/>
                  <a:cs typeface="Times New Roman"/>
                </a:endParaRPr>
              </a:p>
            </p:txBody>
          </p:sp>
        </mc:Choice>
        <mc:Fallback xmlns="">
          <p:sp>
            <p:nvSpPr>
              <p:cNvPr id="56" name="Rectangle 55">
                <a:extLst>
                  <a:ext uri="{FF2B5EF4-FFF2-40B4-BE49-F238E27FC236}">
                    <a16:creationId xmlns:a16="http://schemas.microsoft.com/office/drawing/2014/main" id="{E00251F0-E727-C470-D5A6-8DC770F50369}"/>
                  </a:ext>
                </a:extLst>
              </p:cNvPr>
              <p:cNvSpPr>
                <a:spLocks noRot="1" noChangeAspect="1" noMove="1" noResize="1" noEditPoints="1" noAdjustHandles="1" noChangeArrowheads="1" noChangeShapeType="1" noTextEdit="1"/>
              </p:cNvSpPr>
              <p:nvPr/>
            </p:nvSpPr>
            <p:spPr>
              <a:xfrm>
                <a:off x="-116291" y="3470436"/>
                <a:ext cx="6903577" cy="822726"/>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D9D48AC9-7D00-BB2B-5A52-8447E9D17EB8}"/>
                  </a:ext>
                </a:extLst>
              </p:cNvPr>
              <p:cNvSpPr/>
              <p:nvPr/>
            </p:nvSpPr>
            <p:spPr>
              <a:xfrm>
                <a:off x="-542039" y="4313293"/>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57" name="Rectangle 56">
                <a:extLst>
                  <a:ext uri="{FF2B5EF4-FFF2-40B4-BE49-F238E27FC236}">
                    <a16:creationId xmlns:a16="http://schemas.microsoft.com/office/drawing/2014/main" id="{D9D48AC9-7D00-BB2B-5A52-8447E9D17EB8}"/>
                  </a:ext>
                </a:extLst>
              </p:cNvPr>
              <p:cNvSpPr>
                <a:spLocks noRot="1" noChangeAspect="1" noMove="1" noResize="1" noEditPoints="1" noAdjustHandles="1" noChangeArrowheads="1" noChangeShapeType="1" noTextEdit="1"/>
              </p:cNvSpPr>
              <p:nvPr/>
            </p:nvSpPr>
            <p:spPr>
              <a:xfrm>
                <a:off x="-542039" y="4313293"/>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C1DC98E-AE8B-0CE5-D8DC-4F6BEDA58FAD}"/>
                  </a:ext>
                </a:extLst>
              </p:cNvPr>
              <p:cNvSpPr/>
              <p:nvPr/>
            </p:nvSpPr>
            <p:spPr>
              <a:xfrm>
                <a:off x="-536438" y="5137352"/>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60" name="Rectangle 59">
                <a:extLst>
                  <a:ext uri="{FF2B5EF4-FFF2-40B4-BE49-F238E27FC236}">
                    <a16:creationId xmlns:a16="http://schemas.microsoft.com/office/drawing/2014/main" id="{6C1DC98E-AE8B-0CE5-D8DC-4F6BEDA58FAD}"/>
                  </a:ext>
                </a:extLst>
              </p:cNvPr>
              <p:cNvSpPr>
                <a:spLocks noRot="1" noChangeAspect="1" noMove="1" noResize="1" noEditPoints="1" noAdjustHandles="1" noChangeArrowheads="1" noChangeShapeType="1" noTextEdit="1"/>
              </p:cNvSpPr>
              <p:nvPr/>
            </p:nvSpPr>
            <p:spPr>
              <a:xfrm>
                <a:off x="-536438" y="5137352"/>
                <a:ext cx="6903577" cy="822726"/>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913807CA-A431-2653-36BC-962708CD972B}"/>
                  </a:ext>
                </a:extLst>
              </p:cNvPr>
              <p:cNvSpPr/>
              <p:nvPr/>
            </p:nvSpPr>
            <p:spPr>
              <a:xfrm>
                <a:off x="-1484328" y="5994759"/>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61" name="Rectangle 60">
                <a:extLst>
                  <a:ext uri="{FF2B5EF4-FFF2-40B4-BE49-F238E27FC236}">
                    <a16:creationId xmlns:a16="http://schemas.microsoft.com/office/drawing/2014/main" id="{913807CA-A431-2653-36BC-962708CD972B}"/>
                  </a:ext>
                </a:extLst>
              </p:cNvPr>
              <p:cNvSpPr>
                <a:spLocks noRot="1" noChangeAspect="1" noMove="1" noResize="1" noEditPoints="1" noAdjustHandles="1" noChangeArrowheads="1" noChangeShapeType="1" noTextEdit="1"/>
              </p:cNvSpPr>
              <p:nvPr/>
            </p:nvSpPr>
            <p:spPr>
              <a:xfrm>
                <a:off x="-1484328" y="5994759"/>
                <a:ext cx="6486862" cy="822726"/>
              </a:xfrm>
              <a:prstGeom prst="rect">
                <a:avLst/>
              </a:prstGeom>
              <a:blipFill>
                <a:blip r:embed="rId16"/>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4161894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155399" cy="4351338"/>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t>1957: MacDonald </a:t>
            </a:r>
            <a:r>
              <a:rPr lang="en-US" sz="2400" dirty="0"/>
              <a:t>modified this model to include the latent period of the parasite developing in the mosquito.</a:t>
            </a:r>
          </a:p>
          <a:p>
            <a:pPr lvl="1"/>
            <a:r>
              <a:rPr lang="en-US" sz="2000" dirty="0"/>
              <a:t>He implicated the survivorship of the female mosquito as the weakest link in the life cycle!</a:t>
            </a:r>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7A14D99-0604-DAC5-C90F-773491C45DE5}"/>
                  </a:ext>
                </a:extLst>
              </p:cNvPr>
              <p:cNvSpPr/>
              <p:nvPr/>
            </p:nvSpPr>
            <p:spPr>
              <a:xfrm>
                <a:off x="-104015" y="4295437"/>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i="1" dirty="0">
                              <a:latin typeface="Cambria Math" panose="02040503050406030204" pitchFamily="18" charset="0"/>
                              <a:ea typeface="Cambria Math" panose="02040503050406030204" pitchFamily="18" charset="0"/>
                              <a:sym typeface="Symbol" pitchFamily="2" charset="2"/>
                            </a:rPr>
                            <m:t>𝑀</m:t>
                          </m:r>
                        </m:sub>
                      </m:sSub>
                      <m:d>
                        <m:dPr>
                          <m:ctrlPr>
                            <a:rPr lang="en-US" sz="2500" b="1" i="1" dirty="0">
                              <a:latin typeface="Cambria Math" panose="02040503050406030204" pitchFamily="18" charset="0"/>
                              <a:ea typeface="Cambria Math" panose="02040503050406030204" pitchFamily="18" charset="0"/>
                              <a:sym typeface="Symbol" pitchFamily="2" charset="2"/>
                            </a:rPr>
                          </m:ctrlPr>
                        </m:dPr>
                        <m:e>
                          <m:sSub>
                            <m:sSubPr>
                              <m:ctrlPr>
                                <a:rPr lang="en-US" sz="2500" i="1" dirty="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39" name="Rectangle 38">
                <a:extLst>
                  <a:ext uri="{FF2B5EF4-FFF2-40B4-BE49-F238E27FC236}">
                    <a16:creationId xmlns:a16="http://schemas.microsoft.com/office/drawing/2014/main" id="{47A14D99-0604-DAC5-C90F-773491C45DE5}"/>
                  </a:ext>
                </a:extLst>
              </p:cNvPr>
              <p:cNvSpPr>
                <a:spLocks noRot="1" noChangeAspect="1" noMove="1" noResize="1" noEditPoints="1" noAdjustHandles="1" noChangeArrowheads="1" noChangeShapeType="1" noTextEdit="1"/>
              </p:cNvSpPr>
              <p:nvPr/>
            </p:nvSpPr>
            <p:spPr>
              <a:xfrm>
                <a:off x="-104015" y="4295437"/>
                <a:ext cx="6903577"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F8AEDB7-9049-4ABC-956E-7304C5749C89}"/>
                  </a:ext>
                </a:extLst>
              </p:cNvPr>
              <p:cNvSpPr/>
              <p:nvPr/>
            </p:nvSpPr>
            <p:spPr>
              <a:xfrm>
                <a:off x="-1648617" y="599622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i="1" dirty="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41" name="Rectangle 40">
                <a:extLst>
                  <a:ext uri="{FF2B5EF4-FFF2-40B4-BE49-F238E27FC236}">
                    <a16:creationId xmlns:a16="http://schemas.microsoft.com/office/drawing/2014/main" id="{FF8AEDB7-9049-4ABC-956E-7304C5749C89}"/>
                  </a:ext>
                </a:extLst>
              </p:cNvPr>
              <p:cNvSpPr>
                <a:spLocks noRot="1" noChangeAspect="1" noMove="1" noResize="1" noEditPoints="1" noAdjustHandles="1" noChangeArrowheads="1" noChangeShapeType="1" noTextEdit="1"/>
              </p:cNvSpPr>
              <p:nvPr/>
            </p:nvSpPr>
            <p:spPr>
              <a:xfrm>
                <a:off x="-1648617" y="5996226"/>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E765091-320F-E352-93EA-1D1833FA515D}"/>
                  </a:ext>
                </a:extLst>
              </p:cNvPr>
              <p:cNvSpPr/>
              <p:nvPr/>
            </p:nvSpPr>
            <p:spPr>
              <a:xfrm>
                <a:off x="-958754" y="5191378"/>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BE765091-320F-E352-93EA-1D1833FA515D}"/>
                  </a:ext>
                </a:extLst>
              </p:cNvPr>
              <p:cNvSpPr>
                <a:spLocks noRot="1" noChangeAspect="1" noMove="1" noResize="1" noEditPoints="1" noAdjustHandles="1" noChangeArrowheads="1" noChangeShapeType="1" noTextEdit="1"/>
              </p:cNvSpPr>
              <p:nvPr/>
            </p:nvSpPr>
            <p:spPr>
              <a:xfrm>
                <a:off x="-958754" y="5191378"/>
                <a:ext cx="6903577" cy="822726"/>
              </a:xfrm>
              <a:prstGeom prst="rect">
                <a:avLst/>
              </a:prstGeom>
              <a:blipFill>
                <a:blip r:embed="rId14"/>
                <a:stretch>
                  <a:fillRect b="-6061"/>
                </a:stretch>
              </a:blipFill>
            </p:spPr>
            <p:txBody>
              <a:bodyPr/>
              <a:lstStyle/>
              <a:p>
                <a:r>
                  <a:rPr lang="en-US">
                    <a:noFill/>
                  </a:rPr>
                  <a:t> </a:t>
                </a:r>
              </a:p>
            </p:txBody>
          </p:sp>
        </mc:Fallback>
      </mc:AlternateContent>
      <p:pic>
        <p:nvPicPr>
          <p:cNvPr id="43" name="Graphic 42" descr="Mosquito with solid fill">
            <a:extLst>
              <a:ext uri="{FF2B5EF4-FFF2-40B4-BE49-F238E27FC236}">
                <a16:creationId xmlns:a16="http://schemas.microsoft.com/office/drawing/2014/main" id="{5C965A33-D164-CEC7-F40C-DECC2150D8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078786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21194F1B-C23C-8058-5423-46F8A91F0AE7}"/>
              </a:ext>
            </a:extLst>
          </p:cNvPr>
          <p:cNvSpPr/>
          <p:nvPr/>
        </p:nvSpPr>
        <p:spPr>
          <a:xfrm>
            <a:off x="914402" y="3916392"/>
            <a:ext cx="6105676"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BEC7FD7-88E3-A1B1-9175-F133CA49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131181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30103610-C359-C64C-CB95-135E440E520C}"/>
              </a:ext>
            </a:extLst>
          </p:cNvPr>
          <p:cNvSpPr/>
          <p:nvPr/>
        </p:nvSpPr>
        <p:spPr>
          <a:xfrm>
            <a:off x="914402" y="4585331"/>
            <a:ext cx="6105676" cy="202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78865CC-E8F9-8315-14A5-6C4A9CE399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830633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6B90738-A55F-1E5F-801E-AE35AE51C63A}"/>
              </a:ext>
            </a:extLst>
          </p:cNvPr>
          <p:cNvSpPr/>
          <p:nvPr/>
        </p:nvSpPr>
        <p:spPr>
          <a:xfrm>
            <a:off x="914402" y="5059689"/>
            <a:ext cx="6105676" cy="1548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73D78A1A-3D3A-BE14-4E38-B94DE8BAF3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45527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a:t>
            </a:r>
            <a:r>
              <a:rPr lang="en-US" sz="2200" b="1" dirty="0">
                <a:solidFill>
                  <a:srgbClr val="C00000"/>
                </a:solidFill>
              </a:rPr>
              <a:t>bioaccumulates</a:t>
            </a:r>
            <a:r>
              <a:rPr lang="en-US" sz="2200" dirty="0"/>
              <a:t>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Rectangle 1">
            <a:extLst>
              <a:ext uri="{FF2B5EF4-FFF2-40B4-BE49-F238E27FC236}">
                <a16:creationId xmlns:a16="http://schemas.microsoft.com/office/drawing/2014/main" id="{F6B90738-A55F-1E5F-801E-AE35AE51C63A}"/>
              </a:ext>
            </a:extLst>
          </p:cNvPr>
          <p:cNvSpPr/>
          <p:nvPr/>
        </p:nvSpPr>
        <p:spPr>
          <a:xfrm>
            <a:off x="914402" y="5762445"/>
            <a:ext cx="6105676" cy="845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43577065-889F-8E53-C9CB-FBB6C9F61D21}"/>
              </a:ext>
            </a:extLst>
          </p:cNvPr>
          <p:cNvSpPr txBox="1">
            <a:spLocks/>
          </p:cNvSpPr>
          <p:nvPr/>
        </p:nvSpPr>
        <p:spPr>
          <a:xfrm>
            <a:off x="7176779" y="1364609"/>
            <a:ext cx="4459187" cy="2767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1" dirty="0">
                <a:solidFill>
                  <a:srgbClr val="C00000"/>
                </a:solidFill>
              </a:rPr>
              <a:t>Bioaccumulation:</a:t>
            </a:r>
          </a:p>
          <a:p>
            <a:pPr marL="0" indent="0" algn="ctr">
              <a:buNone/>
            </a:pPr>
            <a:r>
              <a:rPr lang="en-US" dirty="0"/>
              <a:t>the gradual accumulation of substances in an organism through time; particularly dangerous for </a:t>
            </a:r>
            <a:r>
              <a:rPr lang="en-US" b="1" dirty="0">
                <a:solidFill>
                  <a:srgbClr val="C00000"/>
                </a:solidFill>
              </a:rPr>
              <a:t>high trophic level consumers</a:t>
            </a:r>
          </a:p>
        </p:txBody>
      </p:sp>
      <p:pic>
        <p:nvPicPr>
          <p:cNvPr id="1026" name="Picture 2" descr="Top Ten Eagle Facts | Original Travel ...">
            <a:extLst>
              <a:ext uri="{FF2B5EF4-FFF2-40B4-BE49-F238E27FC236}">
                <a16:creationId xmlns:a16="http://schemas.microsoft.com/office/drawing/2014/main" id="{B434081A-5F78-2753-9A1A-4332606E7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047" y="4131815"/>
            <a:ext cx="3851582" cy="24760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154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pic>
        <p:nvPicPr>
          <p:cNvPr id="48130" name="Picture 2">
            <a:extLst>
              <a:ext uri="{FF2B5EF4-FFF2-40B4-BE49-F238E27FC236}">
                <a16:creationId xmlns:a16="http://schemas.microsoft.com/office/drawing/2014/main" id="{D6DD7138-9AAA-14C2-D93C-B48356C6B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682" y="1364610"/>
            <a:ext cx="4345531" cy="3259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05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We can adapt the simple SIR model to better match our pathogen of interest and our corresponding data.</a:t>
            </a:r>
          </a:p>
        </p:txBody>
      </p:sp>
      <p:grpSp>
        <p:nvGrpSpPr>
          <p:cNvPr id="31" name="Group 30">
            <a:extLst>
              <a:ext uri="{FF2B5EF4-FFF2-40B4-BE49-F238E27FC236}">
                <a16:creationId xmlns:a16="http://schemas.microsoft.com/office/drawing/2014/main" id="{FC4594F7-2062-206F-C078-D6BDEFDADD1E}"/>
              </a:ext>
            </a:extLst>
          </p:cNvPr>
          <p:cNvGrpSpPr/>
          <p:nvPr/>
        </p:nvGrpSpPr>
        <p:grpSpPr>
          <a:xfrm>
            <a:off x="3724598" y="1487662"/>
            <a:ext cx="5931043" cy="3211303"/>
            <a:chOff x="2758440" y="1366892"/>
            <a:chExt cx="5931043" cy="3211303"/>
          </a:xfrm>
        </p:grpSpPr>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grpSp>
          <p:nvGrpSpPr>
            <p:cNvPr id="6" name="Group 5">
              <a:extLst>
                <a:ext uri="{FF2B5EF4-FFF2-40B4-BE49-F238E27FC236}">
                  <a16:creationId xmlns:a16="http://schemas.microsoft.com/office/drawing/2014/main" id="{5830379C-59CA-2098-14C8-45A2EC412E55}"/>
                </a:ext>
              </a:extLst>
            </p:cNvPr>
            <p:cNvGrpSpPr/>
            <p:nvPr/>
          </p:nvGrpSpPr>
          <p:grpSpPr>
            <a:xfrm>
              <a:off x="2758440" y="1366892"/>
              <a:ext cx="5931043" cy="2368712"/>
              <a:chOff x="2634893" y="689010"/>
              <a:chExt cx="5931043" cy="2368712"/>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769262"/>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769262"/>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689010"/>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gr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45325E-41EF-40DE-A27D-2887A8047C03}"/>
                  </a:ext>
                </a:extLst>
              </p:cNvPr>
              <p:cNvSpPr/>
              <p:nvPr/>
            </p:nvSpPr>
            <p:spPr>
              <a:xfrm>
                <a:off x="-794415" y="2216737"/>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33" name="Rectangle 32">
                <a:extLst>
                  <a:ext uri="{FF2B5EF4-FFF2-40B4-BE49-F238E27FC236}">
                    <a16:creationId xmlns:a16="http://schemas.microsoft.com/office/drawing/2014/main" id="{6945325E-41EF-40DE-A27D-2887A8047C03}"/>
                  </a:ext>
                </a:extLst>
              </p:cNvPr>
              <p:cNvSpPr>
                <a:spLocks noRot="1" noChangeAspect="1" noMove="1" noResize="1" noEditPoints="1" noAdjustHandles="1" noChangeArrowheads="1" noChangeShapeType="1" noTextEdit="1"/>
              </p:cNvSpPr>
              <p:nvPr/>
            </p:nvSpPr>
            <p:spPr>
              <a:xfrm>
                <a:off x="-794415" y="2216737"/>
                <a:ext cx="4861143" cy="822726"/>
              </a:xfrm>
              <a:prstGeom prst="rect">
                <a:avLst/>
              </a:prstGeom>
              <a:blipFill>
                <a:blip r:embed="rId11"/>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3351908-5255-380D-4EC8-2CB9233D0DB5}"/>
                  </a:ext>
                </a:extLst>
              </p:cNvPr>
              <p:cNvSpPr/>
              <p:nvPr/>
            </p:nvSpPr>
            <p:spPr>
              <a:xfrm>
                <a:off x="-327706" y="313093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34" name="Rectangle 33">
                <a:extLst>
                  <a:ext uri="{FF2B5EF4-FFF2-40B4-BE49-F238E27FC236}">
                    <a16:creationId xmlns:a16="http://schemas.microsoft.com/office/drawing/2014/main" id="{C3351908-5255-380D-4EC8-2CB9233D0DB5}"/>
                  </a:ext>
                </a:extLst>
              </p:cNvPr>
              <p:cNvSpPr>
                <a:spLocks noRot="1" noChangeAspect="1" noMove="1" noResize="1" noEditPoints="1" noAdjustHandles="1" noChangeArrowheads="1" noChangeShapeType="1" noTextEdit="1"/>
              </p:cNvSpPr>
              <p:nvPr/>
            </p:nvSpPr>
            <p:spPr>
              <a:xfrm>
                <a:off x="-327706" y="3130937"/>
                <a:ext cx="3081636"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9EDF727-B4FC-2ECE-3C9A-1579C76C3B5E}"/>
                  </a:ext>
                </a:extLst>
              </p:cNvPr>
              <p:cNvSpPr/>
              <p:nvPr/>
            </p:nvSpPr>
            <p:spPr>
              <a:xfrm>
                <a:off x="-515605" y="1302537"/>
                <a:ext cx="5811228"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35" name="Rectangle 34">
                <a:extLst>
                  <a:ext uri="{FF2B5EF4-FFF2-40B4-BE49-F238E27FC236}">
                    <a16:creationId xmlns:a16="http://schemas.microsoft.com/office/drawing/2014/main" id="{19EDF727-B4FC-2ECE-3C9A-1579C76C3B5E}"/>
                  </a:ext>
                </a:extLst>
              </p:cNvPr>
              <p:cNvSpPr>
                <a:spLocks noRot="1" noChangeAspect="1" noMove="1" noResize="1" noEditPoints="1" noAdjustHandles="1" noChangeArrowheads="1" noChangeShapeType="1" noTextEdit="1"/>
              </p:cNvSpPr>
              <p:nvPr/>
            </p:nvSpPr>
            <p:spPr>
              <a:xfrm>
                <a:off x="-515605" y="1302537"/>
                <a:ext cx="5811228" cy="822726"/>
              </a:xfrm>
              <a:prstGeom prst="rect">
                <a:avLst/>
              </a:prstGeom>
              <a:blipFill>
                <a:blip r:embed="rId13"/>
                <a:stretch>
                  <a:fillRect b="-606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B252E023-01DF-2AA5-E280-58A95ED1D479}"/>
              </a:ext>
            </a:extLst>
          </p:cNvPr>
          <p:cNvSpPr/>
          <p:nvPr/>
        </p:nvSpPr>
        <p:spPr>
          <a:xfrm>
            <a:off x="5595208" y="1939030"/>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32" name="Rectangle 31">
            <a:extLst>
              <a:ext uri="{FF2B5EF4-FFF2-40B4-BE49-F238E27FC236}">
                <a16:creationId xmlns:a16="http://schemas.microsoft.com/office/drawing/2014/main" id="{29A2BAAC-336B-A82C-9DCE-35DD3785BC83}"/>
              </a:ext>
            </a:extLst>
          </p:cNvPr>
          <p:cNvSpPr/>
          <p:nvPr/>
        </p:nvSpPr>
        <p:spPr>
          <a:xfrm>
            <a:off x="6990454" y="186363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36" name="Rectangle 35">
            <a:extLst>
              <a:ext uri="{FF2B5EF4-FFF2-40B4-BE49-F238E27FC236}">
                <a16:creationId xmlns:a16="http://schemas.microsoft.com/office/drawing/2014/main" id="{4FF2F0C4-BF09-1EF6-483A-9369E1D1B994}"/>
              </a:ext>
            </a:extLst>
          </p:cNvPr>
          <p:cNvSpPr/>
          <p:nvPr/>
        </p:nvSpPr>
        <p:spPr>
          <a:xfrm>
            <a:off x="5115129" y="1360301"/>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7" name="Rectangle 36">
            <a:extLst>
              <a:ext uri="{FF2B5EF4-FFF2-40B4-BE49-F238E27FC236}">
                <a16:creationId xmlns:a16="http://schemas.microsoft.com/office/drawing/2014/main" id="{FAC59D3D-0144-81D8-75C0-7A4CB8086CAE}"/>
              </a:ext>
            </a:extLst>
          </p:cNvPr>
          <p:cNvSpPr/>
          <p:nvPr/>
        </p:nvSpPr>
        <p:spPr>
          <a:xfrm>
            <a:off x="6876446" y="1358463"/>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8" name="Rectangle 37">
            <a:extLst>
              <a:ext uri="{FF2B5EF4-FFF2-40B4-BE49-F238E27FC236}">
                <a16:creationId xmlns:a16="http://schemas.microsoft.com/office/drawing/2014/main" id="{C35313DE-0781-46CF-6E51-2BADD100B6F9}"/>
              </a:ext>
            </a:extLst>
          </p:cNvPr>
          <p:cNvSpPr/>
          <p:nvPr/>
        </p:nvSpPr>
        <p:spPr>
          <a:xfrm>
            <a:off x="8335685" y="128934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9" name="Rectangle 38">
            <a:extLst>
              <a:ext uri="{FF2B5EF4-FFF2-40B4-BE49-F238E27FC236}">
                <a16:creationId xmlns:a16="http://schemas.microsoft.com/office/drawing/2014/main" id="{667ACFC2-DB39-7E8C-BC04-E487B4E496C2}"/>
              </a:ext>
            </a:extLst>
          </p:cNvPr>
          <p:cNvSpPr/>
          <p:nvPr/>
        </p:nvSpPr>
        <p:spPr>
          <a:xfrm>
            <a:off x="3776404" y="207488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Tree>
    <p:extLst>
      <p:ext uri="{BB962C8B-B14F-4D97-AF65-F5344CB8AC3E}">
        <p14:creationId xmlns:p14="http://schemas.microsoft.com/office/powerpoint/2010/main" val="1618900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4886" y="1170940"/>
            <a:ext cx="7094729" cy="5493389"/>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solidFill>
                  <a:schemeClr val="bg1">
                    <a:lumMod val="65000"/>
                  </a:schemeClr>
                </a:solidFill>
              </a:rPr>
              <a:t>1957: MacDonald modified this model to include the latent period of the parasite in the mosquito.</a:t>
            </a:r>
          </a:p>
          <a:p>
            <a:r>
              <a:rPr lang="en-US" sz="2600" dirty="0"/>
              <a:t>This led to a widespread WHO campaign for malaria elimination using DDT in the 1950s!</a:t>
            </a:r>
          </a:p>
          <a:p>
            <a:r>
              <a:rPr lang="en-US" sz="2600" dirty="0"/>
              <a:t>1991: Anderson and May extended model to show latency in the human population.</a:t>
            </a:r>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TextBox 1">
            <a:extLst>
              <a:ext uri="{FF2B5EF4-FFF2-40B4-BE49-F238E27FC236}">
                <a16:creationId xmlns:a16="http://schemas.microsoft.com/office/drawing/2014/main" id="{DCA953EE-7A98-4304-AB9E-E76CD6C8CDA0}"/>
              </a:ext>
            </a:extLst>
          </p:cNvPr>
          <p:cNvSpPr txBox="1"/>
          <p:nvPr/>
        </p:nvSpPr>
        <p:spPr>
          <a:xfrm>
            <a:off x="8574658" y="6453294"/>
            <a:ext cx="3558566" cy="369332"/>
          </a:xfrm>
          <a:prstGeom prst="rect">
            <a:avLst/>
          </a:prstGeom>
          <a:solidFill>
            <a:schemeClr val="bg1"/>
          </a:solidFill>
        </p:spPr>
        <p:txBody>
          <a:bodyPr wrap="square" rtlCol="0">
            <a:spAutoFit/>
          </a:bodyPr>
          <a:lstStyle/>
          <a:p>
            <a:r>
              <a:rPr lang="en-US" b="0" i="0" dirty="0">
                <a:solidFill>
                  <a:srgbClr val="000000"/>
                </a:solidFill>
                <a:effectLst/>
              </a:rPr>
              <a:t>Mandal et al. 2011</a:t>
            </a:r>
            <a:r>
              <a:rPr lang="en-US" dirty="0">
                <a:cs typeface="Franklin Gothic Medium"/>
              </a:rPr>
              <a:t>. </a:t>
            </a:r>
            <a:r>
              <a:rPr lang="en-US" i="1" dirty="0">
                <a:cs typeface="Franklin Gothic Medium"/>
              </a:rPr>
              <a:t>Malaria Journal.</a:t>
            </a:r>
          </a:p>
        </p:txBody>
      </p:sp>
      <p:pic>
        <p:nvPicPr>
          <p:cNvPr id="4" name="Picture 2" descr="figure 2">
            <a:extLst>
              <a:ext uri="{FF2B5EF4-FFF2-40B4-BE49-F238E27FC236}">
                <a16:creationId xmlns:a16="http://schemas.microsoft.com/office/drawing/2014/main" id="{A8CBCE6E-E5B5-D126-1E88-3EFC6E66B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615" y="1323188"/>
            <a:ext cx="4991554" cy="421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02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611532B-8091-2933-9DE3-BA6667F257EC}"/>
                  </a:ext>
                </a:extLst>
              </p:cNvPr>
              <p:cNvGraphicFramePr>
                <a:graphicFrameLocks noGrp="1"/>
              </p:cNvGraphicFramePr>
              <p:nvPr>
                <p:ph idx="1"/>
                <p:extLst>
                  <p:ext uri="{D42A27DB-BD31-4B8C-83A1-F6EECF244321}">
                    <p14:modId xmlns:p14="http://schemas.microsoft.com/office/powerpoint/2010/main" val="208733791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1611532B-8091-2933-9DE3-BA6667F257EC}"/>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928466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BFF39F4B-25A0-58AF-C6F9-94ED71EF01B2}"/>
              </a:ext>
            </a:extLst>
          </p:cNvPr>
          <p:cNvSpPr/>
          <p:nvPr/>
        </p:nvSpPr>
        <p:spPr>
          <a:xfrm>
            <a:off x="6138398" y="2578608"/>
            <a:ext cx="6053602" cy="4151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443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13EC58EC-AB7E-7EDF-38D9-A0BB75748443}"/>
              </a:ext>
            </a:extLst>
          </p:cNvPr>
          <p:cNvSpPr/>
          <p:nvPr/>
        </p:nvSpPr>
        <p:spPr>
          <a:xfrm>
            <a:off x="6138398" y="4297680"/>
            <a:ext cx="6053602" cy="24323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969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167312"/>
            <a:ext cx="6053602" cy="15626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643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724144"/>
            <a:ext cx="6053602"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073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Tree>
    <p:extLst>
      <p:ext uri="{BB962C8B-B14F-4D97-AF65-F5344CB8AC3E}">
        <p14:creationId xmlns:p14="http://schemas.microsoft.com/office/powerpoint/2010/main" val="291595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Tree>
    <p:extLst>
      <p:ext uri="{BB962C8B-B14F-4D97-AF65-F5344CB8AC3E}">
        <p14:creationId xmlns:p14="http://schemas.microsoft.com/office/powerpoint/2010/main" val="2756621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
        <p:nvSpPr>
          <p:cNvPr id="3" name="Title 1">
            <a:extLst>
              <a:ext uri="{FF2B5EF4-FFF2-40B4-BE49-F238E27FC236}">
                <a16:creationId xmlns:a16="http://schemas.microsoft.com/office/drawing/2014/main" id="{309F98A9-B4B0-E6BE-76E2-BAF2001AAF29}"/>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3510507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A0DF-AEC0-FEA5-9D8C-283F845A0CE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2948459-6895-4531-9AD5-010A59BCA88B}"/>
              </a:ext>
            </a:extLst>
          </p:cNvPr>
          <p:cNvSpPr/>
          <p:nvPr/>
        </p:nvSpPr>
        <p:spPr>
          <a:xfrm>
            <a:off x="4320537" y="2987355"/>
            <a:ext cx="1211582" cy="1325562"/>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AE4C4-8F8A-DC3E-4E0F-B9B7D6F4183B}"/>
              </a:ext>
            </a:extLst>
          </p:cNvPr>
          <p:cNvSpPr>
            <a:spLocks noGrp="1"/>
          </p:cNvSpPr>
          <p:nvPr>
            <p:ph type="title"/>
          </p:nvPr>
        </p:nvSpPr>
        <p:spPr>
          <a:xfrm>
            <a:off x="1956816" y="326811"/>
            <a:ext cx="7629143" cy="1325563"/>
          </a:xfrm>
        </p:spPr>
        <p:txBody>
          <a:bodyPr>
            <a:normAutofit/>
          </a:bodyPr>
          <a:lstStyle/>
          <a:p>
            <a:pPr algn="ctr"/>
            <a:r>
              <a:rPr lang="en-US" sz="3300" dirty="0">
                <a:latin typeface="+mn-lt"/>
              </a:rPr>
              <a:t>A pathogen </a:t>
            </a:r>
            <a:r>
              <a:rPr lang="en-US" sz="3300" b="1" dirty="0">
                <a:solidFill>
                  <a:srgbClr val="C00000"/>
                </a:solidFill>
                <a:latin typeface="+mn-lt"/>
              </a:rPr>
              <a:t>reservoir</a:t>
            </a:r>
            <a:r>
              <a:rPr lang="en-US" sz="3300" dirty="0">
                <a:latin typeface="+mn-lt"/>
              </a:rPr>
              <a:t> sources infections to a </a:t>
            </a:r>
            <a:r>
              <a:rPr lang="en-US" sz="3300" b="1" dirty="0">
                <a:solidFill>
                  <a:srgbClr val="C00000"/>
                </a:solidFill>
                <a:latin typeface="+mn-lt"/>
              </a:rPr>
              <a:t>target</a:t>
            </a:r>
            <a:r>
              <a:rPr lang="en-US" sz="3300" dirty="0">
                <a:latin typeface="+mn-lt"/>
              </a:rPr>
              <a:t> population.</a:t>
            </a:r>
            <a:endParaRPr lang="en-US" sz="3300" b="1" dirty="0">
              <a:solidFill>
                <a:srgbClr val="C00000"/>
              </a:solidFill>
              <a:latin typeface="+mn-lt"/>
            </a:endParaRPr>
          </a:p>
        </p:txBody>
      </p:sp>
      <p:sp>
        <p:nvSpPr>
          <p:cNvPr id="4" name="Oval 3">
            <a:extLst>
              <a:ext uri="{FF2B5EF4-FFF2-40B4-BE49-F238E27FC236}">
                <a16:creationId xmlns:a16="http://schemas.microsoft.com/office/drawing/2014/main" id="{0C25A2AC-0891-C4D5-E6C8-B3FC7313D438}"/>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78EE9639-2DC4-63C8-C813-34D6FF602F8D}"/>
              </a:ext>
            </a:extLst>
          </p:cNvPr>
          <p:cNvSpPr/>
          <p:nvPr/>
        </p:nvSpPr>
        <p:spPr>
          <a:xfrm>
            <a:off x="4450078" y="3187428"/>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E96D44E-C686-A267-5085-1AE084D11F0E}"/>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cxnSp>
        <p:nvCxnSpPr>
          <p:cNvPr id="12" name="Straight Arrow Connector 11">
            <a:extLst>
              <a:ext uri="{FF2B5EF4-FFF2-40B4-BE49-F238E27FC236}">
                <a16:creationId xmlns:a16="http://schemas.microsoft.com/office/drawing/2014/main" id="{6E0AB7BE-43AB-594B-530F-FE258B66E272}"/>
              </a:ext>
            </a:extLst>
          </p:cNvPr>
          <p:cNvCxnSpPr>
            <a:cxnSpLocks/>
          </p:cNvCxnSpPr>
          <p:nvPr/>
        </p:nvCxnSpPr>
        <p:spPr>
          <a:xfrm>
            <a:off x="5547360" y="3598627"/>
            <a:ext cx="1158241" cy="0"/>
          </a:xfrm>
          <a:prstGeom prst="straightConnector1">
            <a:avLst/>
          </a:prstGeom>
          <a:ln w="38100">
            <a:headEnd w="med" len="med"/>
            <a:tailEnd type="triangle" w="lg"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9CC201C3-B919-1B1A-262C-47E163110F9D}"/>
              </a:ext>
            </a:extLst>
          </p:cNvPr>
          <p:cNvSpPr txBox="1"/>
          <p:nvPr/>
        </p:nvSpPr>
        <p:spPr>
          <a:xfrm>
            <a:off x="2895601" y="3275462"/>
            <a:ext cx="1440177" cy="646331"/>
          </a:xfrm>
          <a:prstGeom prst="rect">
            <a:avLst/>
          </a:prstGeom>
          <a:noFill/>
        </p:spPr>
        <p:txBody>
          <a:bodyPr wrap="square" rtlCol="0">
            <a:spAutoFit/>
          </a:bodyPr>
          <a:lstStyle/>
          <a:p>
            <a:pPr algn="ctr"/>
            <a:r>
              <a:rPr lang="en-US" dirty="0"/>
              <a:t>reservoir population </a:t>
            </a:r>
          </a:p>
        </p:txBody>
      </p:sp>
      <p:sp>
        <p:nvSpPr>
          <p:cNvPr id="17" name="TextBox 16">
            <a:extLst>
              <a:ext uri="{FF2B5EF4-FFF2-40B4-BE49-F238E27FC236}">
                <a16:creationId xmlns:a16="http://schemas.microsoft.com/office/drawing/2014/main" id="{FDE7BA20-D481-E8EE-DB6F-2F582BBFE5B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Tree>
    <p:extLst>
      <p:ext uri="{BB962C8B-B14F-4D97-AF65-F5344CB8AC3E}">
        <p14:creationId xmlns:p14="http://schemas.microsoft.com/office/powerpoint/2010/main" val="27936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41" name="Group 40">
            <a:extLst>
              <a:ext uri="{FF2B5EF4-FFF2-40B4-BE49-F238E27FC236}">
                <a16:creationId xmlns:a16="http://schemas.microsoft.com/office/drawing/2014/main" id="{A683760C-2BDB-78DE-47D3-3D16E4A7A5EA}"/>
              </a:ext>
            </a:extLst>
          </p:cNvPr>
          <p:cNvGrpSpPr/>
          <p:nvPr/>
        </p:nvGrpSpPr>
        <p:grpSpPr>
          <a:xfrm>
            <a:off x="1793772" y="1800104"/>
            <a:ext cx="7930879" cy="3102812"/>
            <a:chOff x="758604" y="1475383"/>
            <a:chExt cx="7930879" cy="3102812"/>
          </a:xfrm>
        </p:grpSpPr>
        <p:grpSp>
          <p:nvGrpSpPr>
            <p:cNvPr id="6" name="Group 5">
              <a:extLst>
                <a:ext uri="{FF2B5EF4-FFF2-40B4-BE49-F238E27FC236}">
                  <a16:creationId xmlns:a16="http://schemas.microsoft.com/office/drawing/2014/main" id="{5830379C-59CA-2098-14C8-45A2EC412E55}"/>
                </a:ext>
              </a:extLst>
            </p:cNvPr>
            <p:cNvGrpSpPr/>
            <p:nvPr/>
          </p:nvGrpSpPr>
          <p:grpSpPr>
            <a:xfrm>
              <a:off x="758604" y="1475383"/>
              <a:ext cx="7930879" cy="2260221"/>
              <a:chOff x="635057" y="797501"/>
              <a:chExt cx="7930879" cy="2260221"/>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40" name="Group 39">
              <a:extLst>
                <a:ext uri="{FF2B5EF4-FFF2-40B4-BE49-F238E27FC236}">
                  <a16:creationId xmlns:a16="http://schemas.microsoft.com/office/drawing/2014/main" id="{903D32F2-F20A-8C0B-ACA6-3637F91116EE}"/>
                </a:ext>
              </a:extLst>
            </p:cNvPr>
            <p:cNvGrpSpPr/>
            <p:nvPr/>
          </p:nvGrpSpPr>
          <p:grpSpPr>
            <a:xfrm>
              <a:off x="1832127" y="1630363"/>
              <a:ext cx="6664650" cy="2947832"/>
              <a:chOff x="1832127" y="1630363"/>
              <a:chExt cx="6664650" cy="2947832"/>
            </a:xfrm>
          </p:grpSpPr>
          <p:pic>
            <p:nvPicPr>
              <p:cNvPr id="39" name="Graphic 38" descr="Baby outline">
                <a:extLst>
                  <a:ext uri="{FF2B5EF4-FFF2-40B4-BE49-F238E27FC236}">
                    <a16:creationId xmlns:a16="http://schemas.microsoft.com/office/drawing/2014/main" id="{7FBD6E3B-7682-F30A-E1CC-ED09EFCA2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8574" y="3731847"/>
                <a:ext cx="701654" cy="701654"/>
              </a:xfrm>
              <a:prstGeom prst="rect">
                <a:avLst/>
              </a:prstGeom>
            </p:spPr>
          </p:pic>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 name="Rectangle 1">
                <a:extLst>
                  <a:ext uri="{FF2B5EF4-FFF2-40B4-BE49-F238E27FC236}">
                    <a16:creationId xmlns:a16="http://schemas.microsoft.com/office/drawing/2014/main" id="{688CA9AC-42BD-4364-E599-5C933DAAB88C}"/>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31" name="Straight Arrow Connector 30">
                <a:extLst>
                  <a:ext uri="{FF2B5EF4-FFF2-40B4-BE49-F238E27FC236}">
                    <a16:creationId xmlns:a16="http://schemas.microsoft.com/office/drawing/2014/main" id="{5CDD164C-D58A-ED5E-A7CB-4738955A3CF7}"/>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530DF63-A1A5-019F-5E15-6C27353F6B04}"/>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B563991F-37AD-F7CE-0F5D-E05691EB980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82BD06F-045A-F9AA-189F-75AF71C670B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37" name="Picture 4" descr="Antibodies : Production, Structure, and Classes">
                <a:extLst>
                  <a:ext uri="{FF2B5EF4-FFF2-40B4-BE49-F238E27FC236}">
                    <a16:creationId xmlns:a16="http://schemas.microsoft.com/office/drawing/2014/main" id="{693877FE-C57E-82A6-CCE9-0A66E0BBF1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47" name="Straight Arrow Connector 46">
            <a:extLst>
              <a:ext uri="{FF2B5EF4-FFF2-40B4-BE49-F238E27FC236}">
                <a16:creationId xmlns:a16="http://schemas.microsoft.com/office/drawing/2014/main" id="{80B4F4C4-FA11-462B-D935-5E5153A2DA21}"/>
              </a:ext>
            </a:extLst>
          </p:cNvPr>
          <p:cNvCxnSpPr>
            <a:cxnSpLocks/>
          </p:cNvCxnSpPr>
          <p:nvPr/>
        </p:nvCxnSpPr>
        <p:spPr>
          <a:xfrm>
            <a:off x="4996507" y="216979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8" name="Rectangle 47">
            <a:extLst>
              <a:ext uri="{FF2B5EF4-FFF2-40B4-BE49-F238E27FC236}">
                <a16:creationId xmlns:a16="http://schemas.microsoft.com/office/drawing/2014/main" id="{96B1EF36-FDD3-5639-4C58-1C089A8BBBBF}"/>
              </a:ext>
            </a:extLst>
          </p:cNvPr>
          <p:cNvSpPr/>
          <p:nvPr/>
        </p:nvSpPr>
        <p:spPr>
          <a:xfrm>
            <a:off x="4139800" y="200990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45" name="Rectangle 44">
            <a:extLst>
              <a:ext uri="{FF2B5EF4-FFF2-40B4-BE49-F238E27FC236}">
                <a16:creationId xmlns:a16="http://schemas.microsoft.com/office/drawing/2014/main" id="{BD311316-F029-924A-5848-9530C50A1A0B}"/>
              </a:ext>
            </a:extLst>
          </p:cNvPr>
          <p:cNvSpPr/>
          <p:nvPr/>
        </p:nvSpPr>
        <p:spPr>
          <a:xfrm>
            <a:off x="5604584" y="215585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6" name="Rectangle 45">
            <a:extLst>
              <a:ext uri="{FF2B5EF4-FFF2-40B4-BE49-F238E27FC236}">
                <a16:creationId xmlns:a16="http://schemas.microsoft.com/office/drawing/2014/main" id="{FF16B1A1-1D83-E645-8153-781480E6189B}"/>
              </a:ext>
            </a:extLst>
          </p:cNvPr>
          <p:cNvSpPr/>
          <p:nvPr/>
        </p:nvSpPr>
        <p:spPr>
          <a:xfrm>
            <a:off x="6999830" y="208045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49" name="Rectangle 48">
            <a:extLst>
              <a:ext uri="{FF2B5EF4-FFF2-40B4-BE49-F238E27FC236}">
                <a16:creationId xmlns:a16="http://schemas.microsoft.com/office/drawing/2014/main" id="{F698A71E-F99E-FD15-C972-9B12F1B316D9}"/>
              </a:ext>
            </a:extLst>
          </p:cNvPr>
          <p:cNvSpPr/>
          <p:nvPr/>
        </p:nvSpPr>
        <p:spPr>
          <a:xfrm>
            <a:off x="5124505" y="165461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0" name="Rectangle 49">
            <a:extLst>
              <a:ext uri="{FF2B5EF4-FFF2-40B4-BE49-F238E27FC236}">
                <a16:creationId xmlns:a16="http://schemas.microsoft.com/office/drawing/2014/main" id="{E7974C18-ADDD-B242-67B3-25AAC27F3A88}"/>
              </a:ext>
            </a:extLst>
          </p:cNvPr>
          <p:cNvSpPr/>
          <p:nvPr/>
        </p:nvSpPr>
        <p:spPr>
          <a:xfrm>
            <a:off x="6885822" y="165277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1" name="Rectangle 50">
            <a:extLst>
              <a:ext uri="{FF2B5EF4-FFF2-40B4-BE49-F238E27FC236}">
                <a16:creationId xmlns:a16="http://schemas.microsoft.com/office/drawing/2014/main" id="{9D22302A-E458-AEBB-4F71-448BC56B9E58}"/>
              </a:ext>
            </a:extLst>
          </p:cNvPr>
          <p:cNvSpPr/>
          <p:nvPr/>
        </p:nvSpPr>
        <p:spPr>
          <a:xfrm>
            <a:off x="8345061" y="158365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2" name="Rectangle 51">
            <a:extLst>
              <a:ext uri="{FF2B5EF4-FFF2-40B4-BE49-F238E27FC236}">
                <a16:creationId xmlns:a16="http://schemas.microsoft.com/office/drawing/2014/main" id="{E9BB4EC9-1E26-6581-1A66-415AE731C0DC}"/>
              </a:ext>
            </a:extLst>
          </p:cNvPr>
          <p:cNvSpPr/>
          <p:nvPr/>
        </p:nvSpPr>
        <p:spPr>
          <a:xfrm>
            <a:off x="4062831" y="162541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3" name="Rectangle 52">
            <a:extLst>
              <a:ext uri="{FF2B5EF4-FFF2-40B4-BE49-F238E27FC236}">
                <a16:creationId xmlns:a16="http://schemas.microsoft.com/office/drawing/2014/main" id="{2C255DBC-FF1E-7275-D1A9-B875948777BA}"/>
              </a:ext>
            </a:extLst>
          </p:cNvPr>
          <p:cNvSpPr/>
          <p:nvPr/>
        </p:nvSpPr>
        <p:spPr>
          <a:xfrm>
            <a:off x="1887062" y="238599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4" name="Rectangle 53">
            <a:extLst>
              <a:ext uri="{FF2B5EF4-FFF2-40B4-BE49-F238E27FC236}">
                <a16:creationId xmlns:a16="http://schemas.microsoft.com/office/drawing/2014/main" id="{34C9D748-30D4-9EDC-42A3-0EB6E93677CB}"/>
              </a:ext>
            </a:extLst>
          </p:cNvPr>
          <p:cNvSpPr/>
          <p:nvPr/>
        </p:nvSpPr>
        <p:spPr>
          <a:xfrm>
            <a:off x="3148628" y="163373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2915023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A0DF-AEC0-FEA5-9D8C-283F845A0CE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2948459-6895-4531-9AD5-010A59BCA88B}"/>
              </a:ext>
            </a:extLst>
          </p:cNvPr>
          <p:cNvSpPr/>
          <p:nvPr/>
        </p:nvSpPr>
        <p:spPr>
          <a:xfrm>
            <a:off x="4320537" y="2987355"/>
            <a:ext cx="1211582" cy="1325562"/>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AE4C4-8F8A-DC3E-4E0F-B9B7D6F4183B}"/>
              </a:ext>
            </a:extLst>
          </p:cNvPr>
          <p:cNvSpPr>
            <a:spLocks noGrp="1"/>
          </p:cNvSpPr>
          <p:nvPr>
            <p:ph type="title"/>
          </p:nvPr>
        </p:nvSpPr>
        <p:spPr>
          <a:xfrm>
            <a:off x="1956816" y="326811"/>
            <a:ext cx="7629143" cy="1325563"/>
          </a:xfrm>
        </p:spPr>
        <p:txBody>
          <a:bodyPr>
            <a:normAutofit/>
          </a:bodyPr>
          <a:lstStyle/>
          <a:p>
            <a:pPr algn="ctr"/>
            <a:r>
              <a:rPr lang="en-US" sz="3300" dirty="0">
                <a:latin typeface="+mn-lt"/>
              </a:rPr>
              <a:t>A pathogen </a:t>
            </a:r>
            <a:r>
              <a:rPr lang="en-US" sz="3300" b="1" dirty="0">
                <a:solidFill>
                  <a:srgbClr val="C00000"/>
                </a:solidFill>
                <a:latin typeface="+mn-lt"/>
              </a:rPr>
              <a:t>reservoir</a:t>
            </a:r>
            <a:r>
              <a:rPr lang="en-US" sz="3300" dirty="0">
                <a:latin typeface="+mn-lt"/>
              </a:rPr>
              <a:t> sources infections to a </a:t>
            </a:r>
            <a:r>
              <a:rPr lang="en-US" sz="3300" b="1" dirty="0">
                <a:solidFill>
                  <a:srgbClr val="C00000"/>
                </a:solidFill>
                <a:latin typeface="+mn-lt"/>
              </a:rPr>
              <a:t>target</a:t>
            </a:r>
            <a:r>
              <a:rPr lang="en-US" sz="3300" dirty="0">
                <a:latin typeface="+mn-lt"/>
              </a:rPr>
              <a:t> population.</a:t>
            </a:r>
            <a:endParaRPr lang="en-US" sz="3300" b="1" dirty="0">
              <a:solidFill>
                <a:srgbClr val="C00000"/>
              </a:solidFill>
              <a:latin typeface="+mn-lt"/>
            </a:endParaRPr>
          </a:p>
        </p:txBody>
      </p:sp>
      <p:sp>
        <p:nvSpPr>
          <p:cNvPr id="4" name="Oval 3">
            <a:extLst>
              <a:ext uri="{FF2B5EF4-FFF2-40B4-BE49-F238E27FC236}">
                <a16:creationId xmlns:a16="http://schemas.microsoft.com/office/drawing/2014/main" id="{0C25A2AC-0891-C4D5-E6C8-B3FC7313D438}"/>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78EE9639-2DC4-63C8-C813-34D6FF602F8D}"/>
              </a:ext>
            </a:extLst>
          </p:cNvPr>
          <p:cNvSpPr/>
          <p:nvPr/>
        </p:nvSpPr>
        <p:spPr>
          <a:xfrm>
            <a:off x="4450078" y="3187428"/>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E96D44E-C686-A267-5085-1AE084D11F0E}"/>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cxnSp>
        <p:nvCxnSpPr>
          <p:cNvPr id="12" name="Straight Arrow Connector 11">
            <a:extLst>
              <a:ext uri="{FF2B5EF4-FFF2-40B4-BE49-F238E27FC236}">
                <a16:creationId xmlns:a16="http://schemas.microsoft.com/office/drawing/2014/main" id="{6E0AB7BE-43AB-594B-530F-FE258B66E272}"/>
              </a:ext>
            </a:extLst>
          </p:cNvPr>
          <p:cNvCxnSpPr>
            <a:cxnSpLocks/>
          </p:cNvCxnSpPr>
          <p:nvPr/>
        </p:nvCxnSpPr>
        <p:spPr>
          <a:xfrm>
            <a:off x="5547360" y="3598627"/>
            <a:ext cx="1158241" cy="0"/>
          </a:xfrm>
          <a:prstGeom prst="straightConnector1">
            <a:avLst/>
          </a:prstGeom>
          <a:ln w="38100">
            <a:headEnd w="med" len="med"/>
            <a:tailEnd type="triangle" w="lg"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9CC201C3-B919-1B1A-262C-47E163110F9D}"/>
              </a:ext>
            </a:extLst>
          </p:cNvPr>
          <p:cNvSpPr txBox="1"/>
          <p:nvPr/>
        </p:nvSpPr>
        <p:spPr>
          <a:xfrm>
            <a:off x="2895601" y="3275462"/>
            <a:ext cx="1440177" cy="646331"/>
          </a:xfrm>
          <a:prstGeom prst="rect">
            <a:avLst/>
          </a:prstGeom>
          <a:noFill/>
        </p:spPr>
        <p:txBody>
          <a:bodyPr wrap="square" rtlCol="0">
            <a:spAutoFit/>
          </a:bodyPr>
          <a:lstStyle/>
          <a:p>
            <a:pPr algn="ctr"/>
            <a:r>
              <a:rPr lang="en-US" dirty="0"/>
              <a:t>reservoir population </a:t>
            </a:r>
          </a:p>
        </p:txBody>
      </p:sp>
      <p:sp>
        <p:nvSpPr>
          <p:cNvPr id="17" name="TextBox 16">
            <a:extLst>
              <a:ext uri="{FF2B5EF4-FFF2-40B4-BE49-F238E27FC236}">
                <a16:creationId xmlns:a16="http://schemas.microsoft.com/office/drawing/2014/main" id="{FDE7BA20-D481-E8EE-DB6F-2F582BBFE5B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7" name="TextBox 6">
            <a:extLst>
              <a:ext uri="{FF2B5EF4-FFF2-40B4-BE49-F238E27FC236}">
                <a16:creationId xmlns:a16="http://schemas.microsoft.com/office/drawing/2014/main" id="{F0EAA967-6CB0-9A72-E111-DF3B0902E4F6}"/>
              </a:ext>
            </a:extLst>
          </p:cNvPr>
          <p:cNvSpPr txBox="1"/>
          <p:nvPr/>
        </p:nvSpPr>
        <p:spPr>
          <a:xfrm>
            <a:off x="2311909" y="4940537"/>
            <a:ext cx="7629142" cy="861774"/>
          </a:xfrm>
          <a:prstGeom prst="rect">
            <a:avLst/>
          </a:prstGeom>
          <a:noFill/>
        </p:spPr>
        <p:txBody>
          <a:bodyPr wrap="square">
            <a:spAutoFit/>
          </a:bodyPr>
          <a:lstStyle/>
          <a:p>
            <a:pPr algn="ctr"/>
            <a:r>
              <a:rPr lang="en-US" sz="2500" dirty="0">
                <a:latin typeface="+mn-lt"/>
              </a:rPr>
              <a:t>All of these populations are still called </a:t>
            </a:r>
            <a:r>
              <a:rPr lang="en-US" sz="2500" b="1" dirty="0">
                <a:solidFill>
                  <a:srgbClr val="C00000"/>
                </a:solidFill>
                <a:latin typeface="+mn-lt"/>
              </a:rPr>
              <a:t>hosts</a:t>
            </a:r>
            <a:r>
              <a:rPr lang="en-US" sz="2500" b="1" dirty="0">
                <a:solidFill>
                  <a:srgbClr val="C00000"/>
                </a:solidFill>
              </a:rPr>
              <a:t>!</a:t>
            </a:r>
            <a:r>
              <a:rPr lang="en-US" sz="2500" dirty="0">
                <a:latin typeface="+mn-lt"/>
              </a:rPr>
              <a:t> </a:t>
            </a:r>
          </a:p>
          <a:p>
            <a:pPr algn="ctr"/>
            <a:r>
              <a:rPr lang="en-US" sz="2500" dirty="0"/>
              <a:t>Some are </a:t>
            </a:r>
            <a:r>
              <a:rPr lang="en-US" sz="2500" b="1" dirty="0">
                <a:solidFill>
                  <a:srgbClr val="C00000"/>
                </a:solidFill>
                <a:latin typeface="+mn-lt"/>
              </a:rPr>
              <a:t>reservoir hosts </a:t>
            </a:r>
            <a:r>
              <a:rPr lang="en-US" sz="2500" dirty="0">
                <a:latin typeface="+mn-lt"/>
              </a:rPr>
              <a:t>and some are </a:t>
            </a:r>
            <a:r>
              <a:rPr lang="en-US" sz="2500" b="1" dirty="0">
                <a:solidFill>
                  <a:srgbClr val="C00000"/>
                </a:solidFill>
                <a:latin typeface="+mn-lt"/>
              </a:rPr>
              <a:t>spillover hosts</a:t>
            </a:r>
            <a:r>
              <a:rPr lang="en-US" sz="2500" dirty="0">
                <a:latin typeface="+mn-lt"/>
              </a:rPr>
              <a:t>.</a:t>
            </a:r>
            <a:endParaRPr lang="en-US" sz="2500" dirty="0"/>
          </a:p>
        </p:txBody>
      </p:sp>
    </p:spTree>
    <p:extLst>
      <p:ext uri="{BB962C8B-B14F-4D97-AF65-F5344CB8AC3E}">
        <p14:creationId xmlns:p14="http://schemas.microsoft.com/office/powerpoint/2010/main" val="3308763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C1687E-FBF4-567B-DF73-1D159998D88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8FD84B4-F928-98DB-E3C4-547CAAD6C857}"/>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F4C1F43-7F56-36B5-EE53-146FD4850B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2F504DF-5970-8772-3C98-FA3D135D6373}"/>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sp>
        <p:nvSpPr>
          <p:cNvPr id="8" name="Oval 7">
            <a:extLst>
              <a:ext uri="{FF2B5EF4-FFF2-40B4-BE49-F238E27FC236}">
                <a16:creationId xmlns:a16="http://schemas.microsoft.com/office/drawing/2014/main" id="{9441BAB0-664D-A33E-80CB-F3F21EC5E6EC}"/>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66C634-01B9-3B46-CF9D-F26392501667}"/>
              </a:ext>
            </a:extLst>
          </p:cNvPr>
          <p:cNvCxnSpPr>
            <a:cxnSpLocks/>
          </p:cNvCxnSpPr>
          <p:nvPr/>
        </p:nvCxnSpPr>
        <p:spPr>
          <a:xfrm>
            <a:off x="5513071" y="2580512"/>
            <a:ext cx="1203960" cy="496147"/>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AD7877F-80AE-E628-6F02-5B7A7B248DEB}"/>
              </a:ext>
            </a:extLst>
          </p:cNvPr>
          <p:cNvCxnSpPr>
            <a:cxnSpLocks/>
            <a:stCxn id="8" idx="6"/>
          </p:cNvCxnSpPr>
          <p:nvPr/>
        </p:nvCxnSpPr>
        <p:spPr>
          <a:xfrm flipV="1">
            <a:off x="5572124" y="4042632"/>
            <a:ext cx="1123950" cy="622470"/>
          </a:xfrm>
          <a:prstGeom prst="straightConnector1">
            <a:avLst/>
          </a:prstGeom>
          <a:ln w="38100">
            <a:solidFill>
              <a:schemeClr val="tx1"/>
            </a:solidFill>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1001"/>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cxnSp>
        <p:nvCxnSpPr>
          <p:cNvPr id="10" name="Straight Arrow Connector 9">
            <a:extLst>
              <a:ext uri="{FF2B5EF4-FFF2-40B4-BE49-F238E27FC236}">
                <a16:creationId xmlns:a16="http://schemas.microsoft.com/office/drawing/2014/main" id="{2E712AD0-18A7-8EE3-6BEC-69399361DC08}"/>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99BD491-BB8F-8D4B-F1BA-F22DDF360224}"/>
              </a:ext>
            </a:extLst>
          </p:cNvPr>
          <p:cNvSpPr>
            <a:spLocks noGrp="1"/>
          </p:cNvSpPr>
          <p:nvPr>
            <p:ph type="title"/>
          </p:nvPr>
        </p:nvSpPr>
        <p:spPr>
          <a:xfrm>
            <a:off x="1344322" y="238650"/>
            <a:ext cx="9023297" cy="1325563"/>
          </a:xfrm>
        </p:spPr>
        <p:txBody>
          <a:bodyPr>
            <a:normAutofit fontScale="90000"/>
          </a:bodyPr>
          <a:lstStyle/>
          <a:p>
            <a:pPr algn="ctr"/>
            <a:r>
              <a:rPr lang="en-US" sz="3300" b="1" dirty="0">
                <a:solidFill>
                  <a:srgbClr val="C00000"/>
                </a:solidFill>
                <a:latin typeface="+mn-lt"/>
              </a:rPr>
              <a:t>Reservoir</a:t>
            </a:r>
            <a:r>
              <a:rPr lang="en-US" sz="3300" dirty="0">
                <a:latin typeface="+mn-lt"/>
              </a:rPr>
              <a:t> hosts can comprise a single species population or multiple sub-populations of different species.</a:t>
            </a:r>
          </a:p>
        </p:txBody>
      </p:sp>
      <p:sp>
        <p:nvSpPr>
          <p:cNvPr id="17" name="TextBox 16">
            <a:extLst>
              <a:ext uri="{FF2B5EF4-FFF2-40B4-BE49-F238E27FC236}">
                <a16:creationId xmlns:a16="http://schemas.microsoft.com/office/drawing/2014/main" id="{D1DEA6D9-9BBA-FAD9-01CA-44D9302B3886}"/>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critical community size, CCS)</a:t>
            </a:r>
          </a:p>
        </p:txBody>
      </p:sp>
      <p:sp>
        <p:nvSpPr>
          <p:cNvPr id="18" name="TextBox 17">
            <a:extLst>
              <a:ext uri="{FF2B5EF4-FFF2-40B4-BE49-F238E27FC236}">
                <a16:creationId xmlns:a16="http://schemas.microsoft.com/office/drawing/2014/main" id="{9E203036-B34D-A292-0686-78C1F49AFAE4}"/>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Tree>
    <p:extLst>
      <p:ext uri="{BB962C8B-B14F-4D97-AF65-F5344CB8AC3E}">
        <p14:creationId xmlns:p14="http://schemas.microsoft.com/office/powerpoint/2010/main" val="3316903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642D8D0-C869-21AC-DB6C-690C6D52626C}"/>
              </a:ext>
            </a:extLst>
          </p:cNvPr>
          <p:cNvSpPr txBox="1"/>
          <p:nvPr/>
        </p:nvSpPr>
        <p:spPr>
          <a:xfrm>
            <a:off x="8819213" y="6211669"/>
            <a:ext cx="3372787" cy="646331"/>
          </a:xfrm>
          <a:prstGeom prst="rect">
            <a:avLst/>
          </a:prstGeom>
          <a:noFill/>
        </p:spPr>
        <p:txBody>
          <a:bodyPr wrap="square" rtlCol="0">
            <a:spAutoFit/>
          </a:bodyPr>
          <a:lstStyle/>
          <a:p>
            <a:r>
              <a:rPr lang="en-US" sz="1200" dirty="0"/>
              <a:t>Bartlett 1957. </a:t>
            </a:r>
            <a:r>
              <a:rPr lang="en-US" sz="1200" i="1" dirty="0"/>
              <a:t>J of Roy Stat Soc.</a:t>
            </a:r>
            <a:endParaRPr lang="en-US" sz="1200" dirty="0"/>
          </a:p>
          <a:p>
            <a:r>
              <a:rPr lang="en-US" sz="1200" dirty="0">
                <a:cs typeface="Franklin Gothic Medium"/>
              </a:rPr>
              <a:t>Grenfell et al. 2002. </a:t>
            </a:r>
            <a:r>
              <a:rPr lang="en-US" sz="1200" i="1" dirty="0">
                <a:cs typeface="Franklin Gothic Medium"/>
              </a:rPr>
              <a:t>Ecological Monographs.</a:t>
            </a:r>
            <a:endParaRPr lang="en-US" sz="1200" dirty="0"/>
          </a:p>
          <a:p>
            <a:r>
              <a:rPr lang="en-US" sz="1200" dirty="0"/>
              <a:t>Haydon et al. 2002. </a:t>
            </a:r>
            <a:r>
              <a:rPr lang="en-US" sz="1200" i="1" dirty="0"/>
              <a:t>Emerging Infectious Diseases.</a:t>
            </a:r>
            <a:endParaRPr lang="en-US" sz="1200" dirty="0"/>
          </a:p>
        </p:txBody>
      </p:sp>
      <p:sp>
        <p:nvSpPr>
          <p:cNvPr id="16" name="Title 1">
            <a:extLst>
              <a:ext uri="{FF2B5EF4-FFF2-40B4-BE49-F238E27FC236}">
                <a16:creationId xmlns:a16="http://schemas.microsoft.com/office/drawing/2014/main" id="{499BD491-BB8F-8D4B-F1BA-F22DDF360224}"/>
              </a:ext>
            </a:extLst>
          </p:cNvPr>
          <p:cNvSpPr>
            <a:spLocks noGrp="1"/>
          </p:cNvSpPr>
          <p:nvPr>
            <p:ph type="title"/>
          </p:nvPr>
        </p:nvSpPr>
        <p:spPr>
          <a:xfrm>
            <a:off x="1077656" y="275717"/>
            <a:ext cx="10626663" cy="1325563"/>
          </a:xfrm>
        </p:spPr>
        <p:txBody>
          <a:bodyPr>
            <a:normAutofit fontScale="90000"/>
          </a:bodyPr>
          <a:lstStyle/>
          <a:p>
            <a:pPr algn="ctr"/>
            <a:r>
              <a:rPr lang="en-US" sz="3300" b="1" dirty="0">
                <a:solidFill>
                  <a:srgbClr val="C00000"/>
                </a:solidFill>
                <a:latin typeface="+mn-lt"/>
              </a:rPr>
              <a:t>CCS</a:t>
            </a:r>
            <a:r>
              <a:rPr lang="en-US" sz="3300" dirty="0">
                <a:latin typeface="+mn-lt"/>
              </a:rPr>
              <a:t> is the </a:t>
            </a:r>
            <a:r>
              <a:rPr lang="en-US" sz="3300" b="1" dirty="0">
                <a:solidFill>
                  <a:srgbClr val="C00000"/>
                </a:solidFill>
                <a:latin typeface="+mn-lt"/>
              </a:rPr>
              <a:t>minimum number of hosts</a:t>
            </a:r>
            <a:r>
              <a:rPr lang="en-US" sz="3300" dirty="0">
                <a:latin typeface="+mn-lt"/>
              </a:rPr>
              <a:t> needed to sustain </a:t>
            </a:r>
            <a:r>
              <a:rPr lang="en-US" sz="3300" b="1" dirty="0">
                <a:solidFill>
                  <a:srgbClr val="C00000"/>
                </a:solidFill>
                <a:latin typeface="+mn-lt"/>
              </a:rPr>
              <a:t>endemic transmission</a:t>
            </a:r>
            <a:r>
              <a:rPr lang="en-US" sz="3300" dirty="0">
                <a:latin typeface="+mn-lt"/>
              </a:rPr>
              <a:t> of a pathogen indefinitely into the future.</a:t>
            </a:r>
          </a:p>
        </p:txBody>
      </p:sp>
      <p:sp>
        <p:nvSpPr>
          <p:cNvPr id="17" name="TextBox 16">
            <a:extLst>
              <a:ext uri="{FF2B5EF4-FFF2-40B4-BE49-F238E27FC236}">
                <a16:creationId xmlns:a16="http://schemas.microsoft.com/office/drawing/2014/main" id="{D1DEA6D9-9BBA-FAD9-01CA-44D9302B3886}"/>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b="1" dirty="0">
                <a:solidFill>
                  <a:srgbClr val="C00000"/>
                </a:solidFill>
              </a:rPr>
              <a:t>(&gt; critical community size, CCS</a:t>
            </a:r>
            <a:r>
              <a:rPr lang="en-US" dirty="0"/>
              <a:t>)</a:t>
            </a:r>
          </a:p>
        </p:txBody>
      </p:sp>
      <p:pic>
        <p:nvPicPr>
          <p:cNvPr id="2" name="Picture 1" descr="Chart, scatter chart&#10;&#10;Description automatically generated">
            <a:extLst>
              <a:ext uri="{FF2B5EF4-FFF2-40B4-BE49-F238E27FC236}">
                <a16:creationId xmlns:a16="http://schemas.microsoft.com/office/drawing/2014/main" id="{D45E7DCC-E49F-0AB5-8DE0-FF3ED85EA80D}"/>
              </a:ext>
            </a:extLst>
          </p:cNvPr>
          <p:cNvPicPr>
            <a:picLocks noChangeAspect="1"/>
          </p:cNvPicPr>
          <p:nvPr/>
        </p:nvPicPr>
        <p:blipFill rotWithShape="1">
          <a:blip r:embed="rId3"/>
          <a:srcRect t="51192"/>
          <a:stretch/>
        </p:blipFill>
        <p:spPr>
          <a:xfrm>
            <a:off x="4586209" y="2295525"/>
            <a:ext cx="4686300" cy="3217170"/>
          </a:xfrm>
          <a:prstGeom prst="rect">
            <a:avLst/>
          </a:prstGeom>
        </p:spPr>
      </p:pic>
      <p:sp>
        <p:nvSpPr>
          <p:cNvPr id="7" name="Rectangle 6">
            <a:extLst>
              <a:ext uri="{FF2B5EF4-FFF2-40B4-BE49-F238E27FC236}">
                <a16:creationId xmlns:a16="http://schemas.microsoft.com/office/drawing/2014/main" id="{54C836A0-D0F8-F094-A426-29162573297B}"/>
              </a:ext>
            </a:extLst>
          </p:cNvPr>
          <p:cNvSpPr/>
          <p:nvPr/>
        </p:nvSpPr>
        <p:spPr>
          <a:xfrm>
            <a:off x="5662534" y="2358452"/>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971FE9-5603-A337-66EE-63EC91D1D7B8}"/>
              </a:ext>
            </a:extLst>
          </p:cNvPr>
          <p:cNvSpPr/>
          <p:nvPr/>
        </p:nvSpPr>
        <p:spPr>
          <a:xfrm>
            <a:off x="2285876" y="384557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D64079A-4D52-BAAC-2BA4-F4C849EFB4E1}"/>
              </a:ext>
            </a:extLst>
          </p:cNvPr>
          <p:cNvCxnSpPr/>
          <p:nvPr/>
        </p:nvCxnSpPr>
        <p:spPr>
          <a:xfrm flipV="1">
            <a:off x="7215109" y="2295525"/>
            <a:ext cx="0" cy="257627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2E1EB2-45C0-A792-D4A8-36201532C8C0}"/>
              </a:ext>
            </a:extLst>
          </p:cNvPr>
          <p:cNvSpPr txBox="1"/>
          <p:nvPr/>
        </p:nvSpPr>
        <p:spPr>
          <a:xfrm>
            <a:off x="7131542" y="2295525"/>
            <a:ext cx="2417796" cy="646331"/>
          </a:xfrm>
          <a:prstGeom prst="rect">
            <a:avLst/>
          </a:prstGeom>
          <a:noFill/>
        </p:spPr>
        <p:txBody>
          <a:bodyPr wrap="square" rtlCol="0">
            <a:spAutoFit/>
          </a:bodyPr>
          <a:lstStyle/>
          <a:p>
            <a:pPr algn="ctr"/>
            <a:r>
              <a:rPr lang="en-US" b="1" dirty="0">
                <a:solidFill>
                  <a:srgbClr val="C00000"/>
                </a:solidFill>
              </a:rPr>
              <a:t>CCS</a:t>
            </a:r>
            <a:r>
              <a:rPr lang="en-US" dirty="0"/>
              <a:t> for measles = ~300,000 individuals</a:t>
            </a:r>
          </a:p>
        </p:txBody>
      </p:sp>
    </p:spTree>
    <p:extLst>
      <p:ext uri="{BB962C8B-B14F-4D97-AF65-F5344CB8AC3E}">
        <p14:creationId xmlns:p14="http://schemas.microsoft.com/office/powerpoint/2010/main" val="3558253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C1687E-FBF4-567B-DF73-1D159998D88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52DC-3ECF-573F-703B-49B4BDD2E157}"/>
              </a:ext>
            </a:extLst>
          </p:cNvPr>
          <p:cNvSpPr>
            <a:spLocks noGrp="1"/>
          </p:cNvSpPr>
          <p:nvPr>
            <p:ph type="title"/>
          </p:nvPr>
        </p:nvSpPr>
        <p:spPr>
          <a:xfrm>
            <a:off x="1183879" y="272235"/>
            <a:ext cx="8776490" cy="1325563"/>
          </a:xfrm>
        </p:spPr>
        <p:txBody>
          <a:bodyPr>
            <a:normAutofit/>
          </a:bodyPr>
          <a:lstStyle/>
          <a:p>
            <a:pPr algn="ctr"/>
            <a:r>
              <a:rPr lang="en-US" sz="3300" b="1" dirty="0">
                <a:solidFill>
                  <a:srgbClr val="C00000"/>
                </a:solidFill>
                <a:latin typeface="+mn-lt"/>
              </a:rPr>
              <a:t>Spillover</a:t>
            </a:r>
            <a:r>
              <a:rPr lang="en-US" sz="3300" dirty="0">
                <a:latin typeface="+mn-lt"/>
              </a:rPr>
              <a:t> is the transmission of that pathogen </a:t>
            </a:r>
            <a:r>
              <a:rPr lang="en-US" sz="3300" b="1" dirty="0">
                <a:latin typeface="+mn-lt"/>
              </a:rPr>
              <a:t>between populations</a:t>
            </a:r>
            <a:r>
              <a:rPr lang="en-US" sz="3300" dirty="0">
                <a:latin typeface="+mn-lt"/>
              </a:rPr>
              <a:t> of different host species.</a:t>
            </a:r>
          </a:p>
        </p:txBody>
      </p:sp>
      <p:sp>
        <p:nvSpPr>
          <p:cNvPr id="4" name="Oval 3">
            <a:extLst>
              <a:ext uri="{FF2B5EF4-FFF2-40B4-BE49-F238E27FC236}">
                <a16:creationId xmlns:a16="http://schemas.microsoft.com/office/drawing/2014/main" id="{48FD84B4-F928-98DB-E3C4-547CAAD6C857}"/>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F4C1F43-7F56-36B5-EE53-146FD4850B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2F504DF-5970-8772-3C98-FA3D135D6373}"/>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sp>
        <p:nvSpPr>
          <p:cNvPr id="8" name="Oval 7">
            <a:extLst>
              <a:ext uri="{FF2B5EF4-FFF2-40B4-BE49-F238E27FC236}">
                <a16:creationId xmlns:a16="http://schemas.microsoft.com/office/drawing/2014/main" id="{9441BAB0-664D-A33E-80CB-F3F21EC5E6EC}"/>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66C634-01B9-3B46-CF9D-F26392501667}"/>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AD7877F-80AE-E628-6F02-5B7A7B248DEB}"/>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cxnSp>
        <p:nvCxnSpPr>
          <p:cNvPr id="10" name="Straight Arrow Connector 9">
            <a:extLst>
              <a:ext uri="{FF2B5EF4-FFF2-40B4-BE49-F238E27FC236}">
                <a16:creationId xmlns:a16="http://schemas.microsoft.com/office/drawing/2014/main" id="{2E712AD0-18A7-8EE3-6BEC-69399361DC08}"/>
              </a:ext>
            </a:extLst>
          </p:cNvPr>
          <p:cNvCxnSpPr/>
          <p:nvPr/>
        </p:nvCxnSpPr>
        <p:spPr>
          <a:xfrm>
            <a:off x="5042115" y="3091696"/>
            <a:ext cx="0" cy="95093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61943B-3410-602A-BB6E-5005EF132B18}"/>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30A4289C-519C-AAF9-B95B-C45E5A97FB16}"/>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Tree>
    <p:extLst>
      <p:ext uri="{BB962C8B-B14F-4D97-AF65-F5344CB8AC3E}">
        <p14:creationId xmlns:p14="http://schemas.microsoft.com/office/powerpoint/2010/main" val="536631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C1687E-FBF4-567B-DF73-1D159998D88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52DC-3ECF-573F-703B-49B4BDD2E157}"/>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C00000"/>
                </a:solidFill>
                <a:latin typeface="+mn-lt"/>
              </a:rPr>
              <a:t>Spillback </a:t>
            </a:r>
            <a:r>
              <a:rPr lang="en-US" sz="3300" dirty="0">
                <a:latin typeface="+mn-lt"/>
              </a:rPr>
              <a:t>is the term used to describe pathogen transmission back to a reservoir host </a:t>
            </a:r>
            <a:r>
              <a:rPr lang="en-US" sz="3300" b="1" dirty="0">
                <a:solidFill>
                  <a:srgbClr val="C00000"/>
                </a:solidFill>
                <a:latin typeface="+mn-lt"/>
              </a:rPr>
              <a:t>from a target host</a:t>
            </a:r>
            <a:r>
              <a:rPr lang="en-US" sz="3300" dirty="0">
                <a:latin typeface="+mn-lt"/>
              </a:rPr>
              <a:t>. </a:t>
            </a:r>
          </a:p>
        </p:txBody>
      </p:sp>
      <p:sp>
        <p:nvSpPr>
          <p:cNvPr id="5" name="Rectangle 4">
            <a:extLst>
              <a:ext uri="{FF2B5EF4-FFF2-40B4-BE49-F238E27FC236}">
                <a16:creationId xmlns:a16="http://schemas.microsoft.com/office/drawing/2014/main" id="{3F4C1F43-7F56-36B5-EE53-146FD4850B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66C634-01B9-3B46-CF9D-F26392501667}"/>
              </a:ext>
            </a:extLst>
          </p:cNvPr>
          <p:cNvCxnSpPr>
            <a:cxnSpLocks/>
          </p:cNvCxnSpPr>
          <p:nvPr/>
        </p:nvCxnSpPr>
        <p:spPr>
          <a:xfrm flipH="1">
            <a:off x="5694808" y="3924533"/>
            <a:ext cx="925070" cy="48980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13" name="TextBox 12">
            <a:extLst>
              <a:ext uri="{FF2B5EF4-FFF2-40B4-BE49-F238E27FC236}">
                <a16:creationId xmlns:a16="http://schemas.microsoft.com/office/drawing/2014/main" id="{4F61943B-3410-602A-BB6E-5005EF132B18}"/>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30A4289C-519C-AAF9-B95B-C45E5A97FB16}"/>
              </a:ext>
            </a:extLst>
          </p:cNvPr>
          <p:cNvSpPr txBox="1"/>
          <p:nvPr/>
        </p:nvSpPr>
        <p:spPr>
          <a:xfrm>
            <a:off x="1895474" y="4026716"/>
            <a:ext cx="2023110"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pic>
        <p:nvPicPr>
          <p:cNvPr id="18" name="Graphic 17" descr="Bats with solid fill">
            <a:extLst>
              <a:ext uri="{FF2B5EF4-FFF2-40B4-BE49-F238E27FC236}">
                <a16:creationId xmlns:a16="http://schemas.microsoft.com/office/drawing/2014/main" id="{48BF8646-7C51-6327-CE3B-31B01C0CF91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6495" t="45806" r="-30856" b="8030"/>
          <a:stretch/>
        </p:blipFill>
        <p:spPr>
          <a:xfrm rot="1728482">
            <a:off x="4629604" y="2244863"/>
            <a:ext cx="838229" cy="410079"/>
          </a:xfrm>
          <a:prstGeom prst="rtTriangle">
            <a:avLst/>
          </a:prstGeom>
        </p:spPr>
      </p:pic>
      <p:pic>
        <p:nvPicPr>
          <p:cNvPr id="19" name="Graphic 18" descr="Bats with solid fill">
            <a:extLst>
              <a:ext uri="{FF2B5EF4-FFF2-40B4-BE49-F238E27FC236}">
                <a16:creationId xmlns:a16="http://schemas.microsoft.com/office/drawing/2014/main" id="{8B60A469-9BBB-A117-2C72-3F5B3A9D272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6495" t="45806" r="-30856" b="8030"/>
          <a:stretch/>
        </p:blipFill>
        <p:spPr>
          <a:xfrm rot="18209610">
            <a:off x="4782016" y="2396354"/>
            <a:ext cx="838229" cy="410079"/>
          </a:xfrm>
          <a:prstGeom prst="rtTriangle">
            <a:avLst/>
          </a:prstGeom>
        </p:spPr>
      </p:pic>
      <p:sp>
        <p:nvSpPr>
          <p:cNvPr id="20" name="Title 1">
            <a:extLst>
              <a:ext uri="{FF2B5EF4-FFF2-40B4-BE49-F238E27FC236}">
                <a16:creationId xmlns:a16="http://schemas.microsoft.com/office/drawing/2014/main" id="{3B747162-4E6C-759B-96A1-7AA49CCD27DF}"/>
              </a:ext>
            </a:extLst>
          </p:cNvPr>
          <p:cNvSpPr txBox="1">
            <a:spLocks/>
          </p:cNvSpPr>
          <p:nvPr/>
        </p:nvSpPr>
        <p:spPr>
          <a:xfrm>
            <a:off x="6096000" y="4488381"/>
            <a:ext cx="4876799" cy="153843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mn-lt"/>
              </a:rPr>
              <a:t>example: SARS-CoV-2 in mink – interesting case because neither humans nor mink are the original reservoir host!</a:t>
            </a:r>
          </a:p>
        </p:txBody>
      </p:sp>
      <p:sp>
        <p:nvSpPr>
          <p:cNvPr id="24" name="Rectangle 23">
            <a:extLst>
              <a:ext uri="{FF2B5EF4-FFF2-40B4-BE49-F238E27FC236}">
                <a16:creationId xmlns:a16="http://schemas.microsoft.com/office/drawing/2014/main" id="{3004A1B4-E701-41AA-C531-0C1FEABD471F}"/>
              </a:ext>
            </a:extLst>
          </p:cNvPr>
          <p:cNvSpPr/>
          <p:nvPr/>
        </p:nvSpPr>
        <p:spPr>
          <a:xfrm>
            <a:off x="4572765" y="4173773"/>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5" name="Graphic 24" descr="Man with baby with solid fill">
            <a:extLst>
              <a:ext uri="{FF2B5EF4-FFF2-40B4-BE49-F238E27FC236}">
                <a16:creationId xmlns:a16="http://schemas.microsoft.com/office/drawing/2014/main" id="{B7C6DA44-A408-E34C-0983-DE06452299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2871" y="4234054"/>
            <a:ext cx="815095" cy="815095"/>
          </a:xfrm>
          <a:prstGeom prst="rect">
            <a:avLst/>
          </a:prstGeom>
        </p:spPr>
      </p:pic>
      <p:cxnSp>
        <p:nvCxnSpPr>
          <p:cNvPr id="26" name="Straight Arrow Connector 25">
            <a:extLst>
              <a:ext uri="{FF2B5EF4-FFF2-40B4-BE49-F238E27FC236}">
                <a16:creationId xmlns:a16="http://schemas.microsoft.com/office/drawing/2014/main" id="{0CFCFD78-BA5C-C31F-654D-2FC270D69F7F}"/>
              </a:ext>
            </a:extLst>
          </p:cNvPr>
          <p:cNvCxnSpPr>
            <a:cxnSpLocks/>
          </p:cNvCxnSpPr>
          <p:nvPr/>
        </p:nvCxnSpPr>
        <p:spPr>
          <a:xfrm>
            <a:off x="5027103" y="3158544"/>
            <a:ext cx="0" cy="860331"/>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8A15E46C-5023-664A-7A92-F186CBB7ED84}"/>
              </a:ext>
            </a:extLst>
          </p:cNvPr>
          <p:cNvSpPr/>
          <p:nvPr/>
        </p:nvSpPr>
        <p:spPr>
          <a:xfrm>
            <a:off x="6880860" y="3141428"/>
            <a:ext cx="914400" cy="914400"/>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1FEF641-5EFC-87DC-3319-3EA5031BFD1F}"/>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pic>
        <p:nvPicPr>
          <p:cNvPr id="30" name="Picture 2" descr="387 Mink Illustrations &amp; Clip Art - iStock | Mink farm, Mink coat, Mink  animal">
            <a:extLst>
              <a:ext uri="{FF2B5EF4-FFF2-40B4-BE49-F238E27FC236}">
                <a16:creationId xmlns:a16="http://schemas.microsoft.com/office/drawing/2014/main" id="{908EFEF1-A85A-759B-D6EE-34288BC08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1575" y="3312039"/>
            <a:ext cx="599441" cy="61066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CD97D7C-4726-8D99-CFF4-BFB72FCC68B9}"/>
              </a:ext>
            </a:extLst>
          </p:cNvPr>
          <p:cNvCxnSpPr>
            <a:cxnSpLocks/>
          </p:cNvCxnSpPr>
          <p:nvPr/>
        </p:nvCxnSpPr>
        <p:spPr>
          <a:xfrm flipV="1">
            <a:off x="5811777" y="4195518"/>
            <a:ext cx="877820" cy="437970"/>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2922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B5E05E3-708E-374B-99AC-90676135593F}"/>
              </a:ext>
            </a:extLst>
          </p:cNvPr>
          <p:cNvSpPr/>
          <p:nvPr/>
        </p:nvSpPr>
        <p:spPr>
          <a:xfrm>
            <a:off x="6880860" y="3141428"/>
            <a:ext cx="914400" cy="914400"/>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C1687E-FBF4-567B-DF73-1D159998D886}"/>
              </a:ext>
            </a:extLst>
          </p:cNvPr>
          <p:cNvSpPr/>
          <p:nvPr/>
        </p:nvSpPr>
        <p:spPr>
          <a:xfrm>
            <a:off x="4067174" y="2908490"/>
            <a:ext cx="1653540" cy="1325564"/>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52DC-3ECF-573F-703B-49B4BDD2E157}"/>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C00000"/>
                </a:solidFill>
                <a:latin typeface="+mn-lt"/>
              </a:rPr>
              <a:t>Spillback </a:t>
            </a:r>
            <a:r>
              <a:rPr lang="en-US" sz="3300" dirty="0">
                <a:latin typeface="+mn-lt"/>
              </a:rPr>
              <a:t>occurs among wildlife as well. </a:t>
            </a:r>
          </a:p>
        </p:txBody>
      </p:sp>
      <p:sp>
        <p:nvSpPr>
          <p:cNvPr id="6" name="TextBox 5">
            <a:extLst>
              <a:ext uri="{FF2B5EF4-FFF2-40B4-BE49-F238E27FC236}">
                <a16:creationId xmlns:a16="http://schemas.microsoft.com/office/drawing/2014/main" id="{C2F504DF-5970-8772-3C98-FA3D135D6373}"/>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cxnSp>
        <p:nvCxnSpPr>
          <p:cNvPr id="12" name="Straight Arrow Connector 11">
            <a:extLst>
              <a:ext uri="{FF2B5EF4-FFF2-40B4-BE49-F238E27FC236}">
                <a16:creationId xmlns:a16="http://schemas.microsoft.com/office/drawing/2014/main" id="{D166C634-01B9-3B46-CF9D-F26392501667}"/>
              </a:ext>
            </a:extLst>
          </p:cNvPr>
          <p:cNvCxnSpPr>
            <a:cxnSpLocks/>
            <a:endCxn id="22" idx="3"/>
          </p:cNvCxnSpPr>
          <p:nvPr/>
        </p:nvCxnSpPr>
        <p:spPr>
          <a:xfrm flipH="1">
            <a:off x="5720714" y="3571272"/>
            <a:ext cx="985902" cy="0"/>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789044" y="4354787"/>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15" name="TextBox 14">
            <a:extLst>
              <a:ext uri="{FF2B5EF4-FFF2-40B4-BE49-F238E27FC236}">
                <a16:creationId xmlns:a16="http://schemas.microsoft.com/office/drawing/2014/main" id="{30A4289C-519C-AAF9-B95B-C45E5A97FB16}"/>
              </a:ext>
            </a:extLst>
          </p:cNvPr>
          <p:cNvSpPr txBox="1"/>
          <p:nvPr/>
        </p:nvSpPr>
        <p:spPr>
          <a:xfrm>
            <a:off x="1834992" y="3004738"/>
            <a:ext cx="2023110"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20" name="Title 1">
            <a:extLst>
              <a:ext uri="{FF2B5EF4-FFF2-40B4-BE49-F238E27FC236}">
                <a16:creationId xmlns:a16="http://schemas.microsoft.com/office/drawing/2014/main" id="{3B747162-4E6C-759B-96A1-7AA49CCD27DF}"/>
              </a:ext>
            </a:extLst>
          </p:cNvPr>
          <p:cNvSpPr txBox="1">
            <a:spLocks/>
          </p:cNvSpPr>
          <p:nvPr/>
        </p:nvSpPr>
        <p:spPr>
          <a:xfrm>
            <a:off x="6096000" y="4488381"/>
            <a:ext cx="5535168" cy="153843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mn-lt"/>
              </a:rPr>
              <a:t>example: Cattle sourced </a:t>
            </a:r>
            <a:r>
              <a:rPr lang="en-US" sz="2000" i="1" dirty="0">
                <a:latin typeface="+mn-lt"/>
              </a:rPr>
              <a:t>Brucella </a:t>
            </a:r>
            <a:r>
              <a:rPr lang="en-US" sz="2000" dirty="0">
                <a:latin typeface="+mn-lt"/>
              </a:rPr>
              <a:t>to wild ungulates in Yellowstone National Park, which now serve as a source for reinfection to cattle.</a:t>
            </a:r>
          </a:p>
        </p:txBody>
      </p:sp>
      <p:sp>
        <p:nvSpPr>
          <p:cNvPr id="24" name="Rectangle 23">
            <a:extLst>
              <a:ext uri="{FF2B5EF4-FFF2-40B4-BE49-F238E27FC236}">
                <a16:creationId xmlns:a16="http://schemas.microsoft.com/office/drawing/2014/main" id="{3004A1B4-E701-41AA-C531-0C1FEABD471F}"/>
              </a:ext>
            </a:extLst>
          </p:cNvPr>
          <p:cNvSpPr/>
          <p:nvPr/>
        </p:nvSpPr>
        <p:spPr>
          <a:xfrm>
            <a:off x="4438175" y="3167789"/>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descr="Cow with solid fill">
            <a:extLst>
              <a:ext uri="{FF2B5EF4-FFF2-40B4-BE49-F238E27FC236}">
                <a16:creationId xmlns:a16="http://schemas.microsoft.com/office/drawing/2014/main" id="{C9A27EFD-8B08-43B3-022A-0AD052DD0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3763" y="3198137"/>
            <a:ext cx="838463" cy="838463"/>
          </a:xfrm>
          <a:prstGeom prst="rect">
            <a:avLst/>
          </a:prstGeom>
        </p:spPr>
      </p:pic>
      <p:pic>
        <p:nvPicPr>
          <p:cNvPr id="27" name="Graphic 26" descr="Deer with solid fill">
            <a:extLst>
              <a:ext uri="{FF2B5EF4-FFF2-40B4-BE49-F238E27FC236}">
                <a16:creationId xmlns:a16="http://schemas.microsoft.com/office/drawing/2014/main" id="{2483CC40-898A-DC7D-9C32-6F047A83F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5150" y="3135022"/>
            <a:ext cx="914400" cy="914400"/>
          </a:xfrm>
          <a:prstGeom prst="rect">
            <a:avLst/>
          </a:prstGeom>
        </p:spPr>
      </p:pic>
      <p:cxnSp>
        <p:nvCxnSpPr>
          <p:cNvPr id="28" name="Straight Arrow Connector 27">
            <a:extLst>
              <a:ext uri="{FF2B5EF4-FFF2-40B4-BE49-F238E27FC236}">
                <a16:creationId xmlns:a16="http://schemas.microsoft.com/office/drawing/2014/main" id="{EC902C67-11A7-FF0C-EB55-D14E8E715AA3}"/>
              </a:ext>
            </a:extLst>
          </p:cNvPr>
          <p:cNvCxnSpPr>
            <a:cxnSpLocks/>
          </p:cNvCxnSpPr>
          <p:nvPr/>
        </p:nvCxnSpPr>
        <p:spPr>
          <a:xfrm>
            <a:off x="5720714" y="3856208"/>
            <a:ext cx="968883" cy="0"/>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51213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883ED-B80B-C269-389A-3EA3A540CC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647934-0010-41F6-6120-00F88DCB3157}"/>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FC2B8AE-6E8E-2933-7009-3A444C28D47D}"/>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9A6567B-EE3C-ACB4-B81A-B83D50BF726D}"/>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86C32B3-CCA6-7E1C-F6C9-F0AE00C4C653}"/>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8" name="Oval 7">
            <a:extLst>
              <a:ext uri="{FF2B5EF4-FFF2-40B4-BE49-F238E27FC236}">
                <a16:creationId xmlns:a16="http://schemas.microsoft.com/office/drawing/2014/main" id="{584C9031-08EE-28C9-E03D-9B9C0A98547F}"/>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38FCC81-20CB-6348-1B12-34B2F18F454C}"/>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916F588-3391-6093-C76E-1EF423F49798}"/>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34B07EC0-0FB1-B48A-33EC-F4641FFEF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D9B535EF-363D-D132-1DEC-B17BC6197E9E}"/>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81B4B3DD-4B8D-6769-82EB-49F6442E50D8}"/>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777D91-570E-B546-A73C-B7D89F921DA5}"/>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critical community size, CCS)</a:t>
            </a:r>
          </a:p>
        </p:txBody>
      </p:sp>
      <p:sp>
        <p:nvSpPr>
          <p:cNvPr id="10" name="TextBox 9">
            <a:extLst>
              <a:ext uri="{FF2B5EF4-FFF2-40B4-BE49-F238E27FC236}">
                <a16:creationId xmlns:a16="http://schemas.microsoft.com/office/drawing/2014/main" id="{A2F3FDC6-618A-0F55-3ADA-A4FCCE876095}"/>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9CDF8638-CD37-E6E9-A640-DBD2DD40C00F}"/>
              </a:ext>
            </a:extLst>
          </p:cNvPr>
          <p:cNvSpPr>
            <a:spLocks noGrp="1"/>
          </p:cNvSpPr>
          <p:nvPr>
            <p:ph type="title"/>
          </p:nvPr>
        </p:nvSpPr>
        <p:spPr>
          <a:xfrm>
            <a:off x="646939" y="244711"/>
            <a:ext cx="10418063" cy="1325563"/>
          </a:xfrm>
        </p:spPr>
        <p:txBody>
          <a:bodyPr>
            <a:noAutofit/>
          </a:bodyPr>
          <a:lstStyle/>
          <a:p>
            <a:pPr algn="ctr"/>
            <a:r>
              <a:rPr lang="en-US" sz="3300" b="1" dirty="0">
                <a:solidFill>
                  <a:srgbClr val="C00000"/>
                </a:solidFill>
                <a:latin typeface="+mn-lt"/>
              </a:rPr>
              <a:t>Zoonosis</a:t>
            </a:r>
            <a:r>
              <a:rPr lang="en-US" sz="3300" dirty="0">
                <a:latin typeface="+mn-lt"/>
              </a:rPr>
              <a:t> is the transmission of a pathogen from a </a:t>
            </a:r>
            <a:r>
              <a:rPr lang="en-US" sz="3300" b="1" dirty="0">
                <a:solidFill>
                  <a:srgbClr val="C00000"/>
                </a:solidFill>
                <a:latin typeface="+mn-lt"/>
              </a:rPr>
              <a:t>wildlife reservoir host </a:t>
            </a:r>
            <a:r>
              <a:rPr lang="en-US" sz="3300" dirty="0">
                <a:latin typeface="+mn-lt"/>
              </a:rPr>
              <a:t>to a </a:t>
            </a:r>
            <a:r>
              <a:rPr lang="en-US" sz="3300" b="1" dirty="0">
                <a:solidFill>
                  <a:srgbClr val="C00000"/>
                </a:solidFill>
                <a:latin typeface="+mn-lt"/>
              </a:rPr>
              <a:t>human target host </a:t>
            </a:r>
            <a:r>
              <a:rPr lang="en-US" sz="3300" dirty="0">
                <a:latin typeface="+mn-lt"/>
              </a:rPr>
              <a:t>population.</a:t>
            </a:r>
          </a:p>
        </p:txBody>
      </p:sp>
      <p:sp>
        <p:nvSpPr>
          <p:cNvPr id="9" name="TextBox 8">
            <a:extLst>
              <a:ext uri="{FF2B5EF4-FFF2-40B4-BE49-F238E27FC236}">
                <a16:creationId xmlns:a16="http://schemas.microsoft.com/office/drawing/2014/main" id="{31DAFE1E-BAC3-9F12-365D-EAE149CC3430}"/>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Tree>
    <p:extLst>
      <p:ext uri="{BB962C8B-B14F-4D97-AF65-F5344CB8AC3E}">
        <p14:creationId xmlns:p14="http://schemas.microsoft.com/office/powerpoint/2010/main" val="192623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883ED-B80B-C269-389A-3EA3A540CC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647934-0010-41F6-6120-00F88DCB3157}"/>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FC2B8AE-6E8E-2933-7009-3A444C28D47D}"/>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9A6567B-EE3C-ACB4-B81A-B83D50BF726D}"/>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86C32B3-CCA6-7E1C-F6C9-F0AE00C4C653}"/>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8" name="Oval 7">
            <a:extLst>
              <a:ext uri="{FF2B5EF4-FFF2-40B4-BE49-F238E27FC236}">
                <a16:creationId xmlns:a16="http://schemas.microsoft.com/office/drawing/2014/main" id="{584C9031-08EE-28C9-E03D-9B9C0A98547F}"/>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38FCC81-20CB-6348-1B12-34B2F18F454C}"/>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916F588-3391-6093-C76E-1EF423F49798}"/>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34B07EC0-0FB1-B48A-33EC-F4641FFEF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D9B535EF-363D-D132-1DEC-B17BC6197E9E}"/>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81B4B3DD-4B8D-6769-82EB-49F6442E50D8}"/>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777D91-570E-B546-A73C-B7D89F921DA5}"/>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critical community size, CCS)</a:t>
            </a:r>
          </a:p>
        </p:txBody>
      </p:sp>
      <p:sp>
        <p:nvSpPr>
          <p:cNvPr id="10" name="TextBox 9">
            <a:extLst>
              <a:ext uri="{FF2B5EF4-FFF2-40B4-BE49-F238E27FC236}">
                <a16:creationId xmlns:a16="http://schemas.microsoft.com/office/drawing/2014/main" id="{A2F3FDC6-618A-0F55-3ADA-A4FCCE876095}"/>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9CDF8638-CD37-E6E9-A640-DBD2DD40C00F}"/>
              </a:ext>
            </a:extLst>
          </p:cNvPr>
          <p:cNvSpPr>
            <a:spLocks noGrp="1"/>
          </p:cNvSpPr>
          <p:nvPr>
            <p:ph type="title"/>
          </p:nvPr>
        </p:nvSpPr>
        <p:spPr>
          <a:xfrm>
            <a:off x="646939" y="244711"/>
            <a:ext cx="10418063" cy="1325563"/>
          </a:xfrm>
        </p:spPr>
        <p:txBody>
          <a:bodyPr>
            <a:noAutofit/>
          </a:bodyPr>
          <a:lstStyle/>
          <a:p>
            <a:pPr algn="ctr"/>
            <a:r>
              <a:rPr lang="en-US" sz="3300" b="1" dirty="0">
                <a:solidFill>
                  <a:srgbClr val="C00000"/>
                </a:solidFill>
                <a:latin typeface="+mn-lt"/>
              </a:rPr>
              <a:t>Zoonosis</a:t>
            </a:r>
            <a:r>
              <a:rPr lang="en-US" sz="3300" dirty="0">
                <a:latin typeface="+mn-lt"/>
              </a:rPr>
              <a:t> is the transmission of a pathogen from a </a:t>
            </a:r>
            <a:r>
              <a:rPr lang="en-US" sz="3300" b="1" dirty="0">
                <a:solidFill>
                  <a:srgbClr val="C00000"/>
                </a:solidFill>
                <a:latin typeface="+mn-lt"/>
              </a:rPr>
              <a:t>wildlife reservoir host </a:t>
            </a:r>
            <a:r>
              <a:rPr lang="en-US" sz="3300" dirty="0">
                <a:latin typeface="+mn-lt"/>
              </a:rPr>
              <a:t>to a </a:t>
            </a:r>
            <a:r>
              <a:rPr lang="en-US" sz="3300" b="1" dirty="0">
                <a:solidFill>
                  <a:srgbClr val="C00000"/>
                </a:solidFill>
                <a:latin typeface="+mn-lt"/>
              </a:rPr>
              <a:t>human target host </a:t>
            </a:r>
            <a:r>
              <a:rPr lang="en-US" sz="3300" dirty="0">
                <a:latin typeface="+mn-lt"/>
              </a:rPr>
              <a:t>population.</a:t>
            </a:r>
          </a:p>
        </p:txBody>
      </p:sp>
      <p:sp>
        <p:nvSpPr>
          <p:cNvPr id="9" name="TextBox 8">
            <a:extLst>
              <a:ext uri="{FF2B5EF4-FFF2-40B4-BE49-F238E27FC236}">
                <a16:creationId xmlns:a16="http://schemas.microsoft.com/office/drawing/2014/main" id="{31DAFE1E-BAC3-9F12-365D-EAE149CC3430}"/>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cxnSp>
        <p:nvCxnSpPr>
          <p:cNvPr id="7" name="Straight Arrow Connector 6">
            <a:extLst>
              <a:ext uri="{FF2B5EF4-FFF2-40B4-BE49-F238E27FC236}">
                <a16:creationId xmlns:a16="http://schemas.microsoft.com/office/drawing/2014/main" id="{B84DD656-3D45-A69C-F0B5-BFF5E189BD82}"/>
              </a:ext>
            </a:extLst>
          </p:cNvPr>
          <p:cNvCxnSpPr>
            <a:cxnSpLocks/>
          </p:cNvCxnSpPr>
          <p:nvPr/>
        </p:nvCxnSpPr>
        <p:spPr>
          <a:xfrm flipV="1">
            <a:off x="6382512" y="4480560"/>
            <a:ext cx="0" cy="1150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B7FE2DB-80F8-0140-3F30-76363B4DB40D}"/>
              </a:ext>
            </a:extLst>
          </p:cNvPr>
          <p:cNvSpPr txBox="1">
            <a:spLocks/>
          </p:cNvSpPr>
          <p:nvPr/>
        </p:nvSpPr>
        <p:spPr>
          <a:xfrm>
            <a:off x="6534288" y="4670858"/>
            <a:ext cx="5298045" cy="831425"/>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mn-lt"/>
              </a:rPr>
              <a:t>Can occur directly (e.g. SARS-CoV-2, rabies), or via vector (e.g. plague)</a:t>
            </a:r>
          </a:p>
        </p:txBody>
      </p:sp>
      <p:sp>
        <p:nvSpPr>
          <p:cNvPr id="15" name="Content Placeholder 2">
            <a:extLst>
              <a:ext uri="{FF2B5EF4-FFF2-40B4-BE49-F238E27FC236}">
                <a16:creationId xmlns:a16="http://schemas.microsoft.com/office/drawing/2014/main" id="{F4C42385-A627-BF48-AC37-E6F51BA01E85}"/>
              </a:ext>
            </a:extLst>
          </p:cNvPr>
          <p:cNvSpPr txBox="1">
            <a:spLocks/>
          </p:cNvSpPr>
          <p:nvPr/>
        </p:nvSpPr>
        <p:spPr>
          <a:xfrm>
            <a:off x="3918584" y="5482854"/>
            <a:ext cx="9573524" cy="1738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Animal hosts are not vectors!</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p:spTree>
    <p:extLst>
      <p:ext uri="{BB962C8B-B14F-4D97-AF65-F5344CB8AC3E}">
        <p14:creationId xmlns:p14="http://schemas.microsoft.com/office/powerpoint/2010/main" val="875880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F291-5CCA-1439-3BE9-D19A4A0405F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1EDDF74-B0F9-2DA5-20C7-780C5294984F}"/>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DB3A28B-F433-66F6-3FC4-096DB23AC65E}"/>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8AC8CF3-036B-43F2-929D-A6F103F19A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E5CF3A77-839F-892D-ABF5-B1846E0E3250}"/>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279BCFD-9F1C-66BD-0C89-8AB1F3D58AE7}"/>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FA8E74B-917E-A3C1-1EBA-BD28EB5D434D}"/>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6146F308-4817-F402-E452-7FE8576FD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A1927965-4561-CFE6-E1C9-76544D5C12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E4876A10-631F-3482-4DBD-EF166D04B088}"/>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3EF01F98-5435-A689-A1A4-73FCFC1886A0}"/>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91E884-EED7-38CB-070C-F9A6BFFB477D}"/>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0" name="TextBox 9">
            <a:extLst>
              <a:ext uri="{FF2B5EF4-FFF2-40B4-BE49-F238E27FC236}">
                <a16:creationId xmlns:a16="http://schemas.microsoft.com/office/drawing/2014/main" id="{EA1DF699-3222-616D-C2A3-6B49905344EC}"/>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pic>
        <p:nvPicPr>
          <p:cNvPr id="9" name="Graphic 8" descr="Lion with solid fill">
            <a:extLst>
              <a:ext uri="{FF2B5EF4-FFF2-40B4-BE49-F238E27FC236}">
                <a16:creationId xmlns:a16="http://schemas.microsoft.com/office/drawing/2014/main" id="{050A5088-9B2F-E78C-94BE-D4FB96FF97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9" name="TextBox 18">
            <a:extLst>
              <a:ext uri="{FF2B5EF4-FFF2-40B4-BE49-F238E27FC236}">
                <a16:creationId xmlns:a16="http://schemas.microsoft.com/office/drawing/2014/main" id="{2E3BECBC-D20B-7AC9-4623-68607A73CD01}"/>
              </a:ext>
            </a:extLst>
          </p:cNvPr>
          <p:cNvSpPr txBox="1"/>
          <p:nvPr/>
        </p:nvSpPr>
        <p:spPr>
          <a:xfrm>
            <a:off x="8724899" y="6382456"/>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20" name="TextBox 19">
            <a:extLst>
              <a:ext uri="{FF2B5EF4-FFF2-40B4-BE49-F238E27FC236}">
                <a16:creationId xmlns:a16="http://schemas.microsoft.com/office/drawing/2014/main" id="{E2AA9483-4F8E-2751-8EF2-C7E2AEEB784B}"/>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11" name="Title 1">
            <a:extLst>
              <a:ext uri="{FF2B5EF4-FFF2-40B4-BE49-F238E27FC236}">
                <a16:creationId xmlns:a16="http://schemas.microsoft.com/office/drawing/2014/main" id="{337358F7-FE52-338E-51F2-9302F92E29F5}"/>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rgbClr val="C00000"/>
                </a:solidFill>
                <a:latin typeface="+mn-lt"/>
              </a:rPr>
              <a:t>Zoonosis</a:t>
            </a:r>
            <a:r>
              <a:rPr lang="en-US" sz="3300" dirty="0">
                <a:latin typeface="+mn-lt"/>
              </a:rPr>
              <a:t> is the transmission of a pathogen from a </a:t>
            </a:r>
            <a:r>
              <a:rPr lang="en-US" sz="3300" b="1" dirty="0">
                <a:solidFill>
                  <a:srgbClr val="C00000"/>
                </a:solidFill>
                <a:latin typeface="+mn-lt"/>
              </a:rPr>
              <a:t>wildlife reservoir host </a:t>
            </a:r>
            <a:r>
              <a:rPr lang="en-US" sz="3300" dirty="0">
                <a:latin typeface="+mn-lt"/>
              </a:rPr>
              <a:t>to a </a:t>
            </a:r>
            <a:r>
              <a:rPr lang="en-US" sz="3300" b="1" dirty="0">
                <a:solidFill>
                  <a:srgbClr val="C00000"/>
                </a:solidFill>
                <a:latin typeface="+mn-lt"/>
              </a:rPr>
              <a:t>human target host </a:t>
            </a:r>
            <a:r>
              <a:rPr lang="en-US" sz="3300" dirty="0">
                <a:latin typeface="+mn-lt"/>
              </a:rPr>
              <a:t>population.</a:t>
            </a:r>
          </a:p>
        </p:txBody>
      </p:sp>
      <p:sp>
        <p:nvSpPr>
          <p:cNvPr id="15" name="Title 1">
            <a:extLst>
              <a:ext uri="{FF2B5EF4-FFF2-40B4-BE49-F238E27FC236}">
                <a16:creationId xmlns:a16="http://schemas.microsoft.com/office/drawing/2014/main" id="{B36C0DB8-AFD7-29C0-1D86-F685B33C6BAB}"/>
              </a:ext>
            </a:extLst>
          </p:cNvPr>
          <p:cNvSpPr txBox="1">
            <a:spLocks/>
          </p:cNvSpPr>
          <p:nvPr/>
        </p:nvSpPr>
        <p:spPr>
          <a:xfrm>
            <a:off x="6096000" y="4645250"/>
            <a:ext cx="2426684"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mn-lt"/>
              </a:rPr>
              <a:t>example: rabies</a:t>
            </a:r>
          </a:p>
        </p:txBody>
      </p:sp>
    </p:spTree>
    <p:extLst>
      <p:ext uri="{BB962C8B-B14F-4D97-AF65-F5344CB8AC3E}">
        <p14:creationId xmlns:p14="http://schemas.microsoft.com/office/powerpoint/2010/main" val="2231684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AA12BD8-7E62-89AD-28D0-064A1913CCB4}"/>
              </a:ext>
            </a:extLst>
          </p:cNvPr>
          <p:cNvPicPr>
            <a:picLocks noChangeAspect="1"/>
          </p:cNvPicPr>
          <p:nvPr/>
        </p:nvPicPr>
        <p:blipFill>
          <a:blip r:embed="rId3"/>
          <a:stretch>
            <a:fillRect/>
          </a:stretch>
        </p:blipFill>
        <p:spPr>
          <a:xfrm>
            <a:off x="3627450" y="1755503"/>
            <a:ext cx="4937100" cy="5102497"/>
          </a:xfrm>
          <a:prstGeom prst="rect">
            <a:avLst/>
          </a:prstGeom>
        </p:spPr>
      </p:pic>
      <p:sp>
        <p:nvSpPr>
          <p:cNvPr id="8" name="Rectangle 7">
            <a:extLst>
              <a:ext uri="{FF2B5EF4-FFF2-40B4-BE49-F238E27FC236}">
                <a16:creationId xmlns:a16="http://schemas.microsoft.com/office/drawing/2014/main" id="{524D483D-4987-F25A-585C-E5C122A18B9A}"/>
              </a:ext>
            </a:extLst>
          </p:cNvPr>
          <p:cNvSpPr/>
          <p:nvPr/>
        </p:nvSpPr>
        <p:spPr>
          <a:xfrm>
            <a:off x="3627450" y="1755503"/>
            <a:ext cx="55245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FE8695-D2CE-74FF-0D86-125C2C733217}"/>
              </a:ext>
            </a:extLst>
          </p:cNvPr>
          <p:cNvSpPr/>
          <p:nvPr/>
        </p:nvSpPr>
        <p:spPr>
          <a:xfrm>
            <a:off x="3511575" y="4049576"/>
            <a:ext cx="55245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8712AAF-F5E6-76A3-C0C7-F4AA74F59845}"/>
              </a:ext>
            </a:extLst>
          </p:cNvPr>
          <p:cNvSpPr txBox="1"/>
          <p:nvPr/>
        </p:nvSpPr>
        <p:spPr>
          <a:xfrm>
            <a:off x="6420663" y="2269853"/>
            <a:ext cx="1904187" cy="646331"/>
          </a:xfrm>
          <a:prstGeom prst="rect">
            <a:avLst/>
          </a:prstGeom>
          <a:solidFill>
            <a:schemeClr val="bg1"/>
          </a:solidFill>
        </p:spPr>
        <p:txBody>
          <a:bodyPr wrap="square" rtlCol="0">
            <a:spAutoFit/>
          </a:bodyPr>
          <a:lstStyle/>
          <a:p>
            <a:r>
              <a:rPr lang="en-US" b="0" i="0" dirty="0">
                <a:solidFill>
                  <a:srgbClr val="000000"/>
                </a:solidFill>
                <a:effectLst/>
              </a:rPr>
              <a:t>Serengeti District, Tanzania</a:t>
            </a:r>
            <a:endParaRPr lang="en-US" i="1" dirty="0">
              <a:cs typeface="Franklin Gothic Medium"/>
            </a:endParaRPr>
          </a:p>
        </p:txBody>
      </p:sp>
      <p:sp>
        <p:nvSpPr>
          <p:cNvPr id="19" name="TextBox 18">
            <a:extLst>
              <a:ext uri="{FF2B5EF4-FFF2-40B4-BE49-F238E27FC236}">
                <a16:creationId xmlns:a16="http://schemas.microsoft.com/office/drawing/2014/main" id="{02F577A5-BDCD-4597-DA19-BBDAD4B82054}"/>
              </a:ext>
            </a:extLst>
          </p:cNvPr>
          <p:cNvSpPr txBox="1"/>
          <p:nvPr/>
        </p:nvSpPr>
        <p:spPr>
          <a:xfrm>
            <a:off x="6776238" y="4569294"/>
            <a:ext cx="2043912" cy="646331"/>
          </a:xfrm>
          <a:prstGeom prst="rect">
            <a:avLst/>
          </a:prstGeom>
          <a:solidFill>
            <a:schemeClr val="bg1"/>
          </a:solidFill>
        </p:spPr>
        <p:txBody>
          <a:bodyPr wrap="square" rtlCol="0">
            <a:spAutoFit/>
          </a:bodyPr>
          <a:lstStyle/>
          <a:p>
            <a:r>
              <a:rPr lang="en-US" b="0" i="0" dirty="0" err="1">
                <a:solidFill>
                  <a:srgbClr val="000000"/>
                </a:solidFill>
                <a:effectLst/>
              </a:rPr>
              <a:t>Ngorogoro</a:t>
            </a:r>
            <a:r>
              <a:rPr lang="en-US" b="0" i="0" dirty="0">
                <a:solidFill>
                  <a:srgbClr val="000000"/>
                </a:solidFill>
                <a:effectLst/>
              </a:rPr>
              <a:t> District, Tanzania</a:t>
            </a:r>
            <a:endParaRPr lang="en-US" i="1" dirty="0">
              <a:cs typeface="Franklin Gothic Medium"/>
            </a:endParaRPr>
          </a:p>
        </p:txBody>
      </p:sp>
      <p:sp>
        <p:nvSpPr>
          <p:cNvPr id="2" name="TextBox 1">
            <a:extLst>
              <a:ext uri="{FF2B5EF4-FFF2-40B4-BE49-F238E27FC236}">
                <a16:creationId xmlns:a16="http://schemas.microsoft.com/office/drawing/2014/main" id="{67124F05-24D5-3645-9FA7-506F620E4C60}"/>
              </a:ext>
            </a:extLst>
          </p:cNvPr>
          <p:cNvSpPr txBox="1"/>
          <p:nvPr/>
        </p:nvSpPr>
        <p:spPr>
          <a:xfrm rot="16200000">
            <a:off x="2997128" y="2601318"/>
            <a:ext cx="1764462" cy="369332"/>
          </a:xfrm>
          <a:prstGeom prst="rect">
            <a:avLst/>
          </a:prstGeom>
          <a:solidFill>
            <a:schemeClr val="bg1"/>
          </a:solidFill>
        </p:spPr>
        <p:txBody>
          <a:bodyPr wrap="square" rtlCol="0">
            <a:spAutoFit/>
          </a:bodyPr>
          <a:lstStyle/>
          <a:p>
            <a:r>
              <a:rPr lang="en-US" b="0" i="0" dirty="0">
                <a:solidFill>
                  <a:srgbClr val="000000"/>
                </a:solidFill>
                <a:effectLst/>
              </a:rPr>
              <a:t>Cases of Rabies</a:t>
            </a:r>
            <a:endParaRPr lang="en-US" i="1" dirty="0">
              <a:cs typeface="Franklin Gothic Medium"/>
            </a:endParaRPr>
          </a:p>
        </p:txBody>
      </p:sp>
      <p:sp>
        <p:nvSpPr>
          <p:cNvPr id="3" name="TextBox 2">
            <a:extLst>
              <a:ext uri="{FF2B5EF4-FFF2-40B4-BE49-F238E27FC236}">
                <a16:creationId xmlns:a16="http://schemas.microsoft.com/office/drawing/2014/main" id="{D363CCFD-4DDB-EBB7-E597-F507C25D6689}"/>
              </a:ext>
            </a:extLst>
          </p:cNvPr>
          <p:cNvSpPr txBox="1"/>
          <p:nvPr/>
        </p:nvSpPr>
        <p:spPr>
          <a:xfrm rot="16200000">
            <a:off x="2990790" y="4672031"/>
            <a:ext cx="1764462" cy="369332"/>
          </a:xfrm>
          <a:prstGeom prst="rect">
            <a:avLst/>
          </a:prstGeom>
          <a:solidFill>
            <a:schemeClr val="bg1"/>
          </a:solidFill>
        </p:spPr>
        <p:txBody>
          <a:bodyPr wrap="square" rtlCol="0">
            <a:spAutoFit/>
          </a:bodyPr>
          <a:lstStyle/>
          <a:p>
            <a:r>
              <a:rPr lang="en-US" b="0" i="0" dirty="0">
                <a:solidFill>
                  <a:srgbClr val="000000"/>
                </a:solidFill>
                <a:effectLst/>
              </a:rPr>
              <a:t>Cases of Rabies</a:t>
            </a:r>
            <a:endParaRPr lang="en-US" i="1" dirty="0">
              <a:cs typeface="Franklin Gothic Medium"/>
            </a:endParaRPr>
          </a:p>
        </p:txBody>
      </p:sp>
      <p:sp>
        <p:nvSpPr>
          <p:cNvPr id="9" name="Title 1">
            <a:extLst>
              <a:ext uri="{FF2B5EF4-FFF2-40B4-BE49-F238E27FC236}">
                <a16:creationId xmlns:a16="http://schemas.microsoft.com/office/drawing/2014/main" id="{8408873D-E17A-10E1-ED8D-5A790BBAB785}"/>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Rabies in the Serengeti is </a:t>
            </a:r>
            <a:r>
              <a:rPr lang="en-US" sz="3300" b="1" dirty="0">
                <a:solidFill>
                  <a:srgbClr val="C00000"/>
                </a:solidFill>
                <a:latin typeface="+mn-lt"/>
              </a:rPr>
              <a:t>maintained in domestic dogs </a:t>
            </a:r>
            <a:r>
              <a:rPr lang="en-US" sz="3300" dirty="0">
                <a:latin typeface="+mn-lt"/>
              </a:rPr>
              <a:t>but can spillover to wild African carnivores.</a:t>
            </a:r>
          </a:p>
        </p:txBody>
      </p:sp>
      <p:sp>
        <p:nvSpPr>
          <p:cNvPr id="10" name="TextBox 9">
            <a:extLst>
              <a:ext uri="{FF2B5EF4-FFF2-40B4-BE49-F238E27FC236}">
                <a16:creationId xmlns:a16="http://schemas.microsoft.com/office/drawing/2014/main" id="{22FDFA3B-0C17-E77D-6237-09516B5C603C}"/>
              </a:ext>
            </a:extLst>
          </p:cNvPr>
          <p:cNvSpPr txBox="1"/>
          <p:nvPr/>
        </p:nvSpPr>
        <p:spPr>
          <a:xfrm>
            <a:off x="8819213" y="6581001"/>
            <a:ext cx="3372787" cy="276999"/>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p:txBody>
      </p:sp>
    </p:spTree>
    <p:extLst>
      <p:ext uri="{BB962C8B-B14F-4D97-AF65-F5344CB8AC3E}">
        <p14:creationId xmlns:p14="http://schemas.microsoft.com/office/powerpoint/2010/main" val="258664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675943" y="2152676"/>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675943" y="2152676"/>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EA49EDE7-DD27-BC17-66A4-52C408D8DC78}"/>
              </a:ext>
            </a:extLst>
          </p:cNvPr>
          <p:cNvSpPr txBox="1">
            <a:spLocks/>
          </p:cNvSpPr>
          <p:nvPr/>
        </p:nvSpPr>
        <p:spPr>
          <a:xfrm>
            <a:off x="-198280" y="4820784"/>
            <a:ext cx="3588793" cy="8227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What does our new equation look like?</a:t>
            </a:r>
          </a:p>
        </p:txBody>
      </p:sp>
      <p:sp>
        <p:nvSpPr>
          <p:cNvPr id="38" name="Title 1">
            <a:extLst>
              <a:ext uri="{FF2B5EF4-FFF2-40B4-BE49-F238E27FC236}">
                <a16:creationId xmlns:a16="http://schemas.microsoft.com/office/drawing/2014/main" id="{6EE194AB-C478-744A-A79B-52BD3E9D1167}"/>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89C4D55F-65B4-3496-E79B-3BE816A197BB}"/>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417930C1-9436-9537-E024-4CB816B8A248}"/>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CEE0389-E977-1A93-BCDF-EBF2082186D0}"/>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CA32D487-F62C-FD27-6C68-25B9A739DEA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02691022-220E-5027-F697-D641565B0531}"/>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19" imgW="114300" imgH="165100" progId="Equation.3">
                              <p:embed/>
                            </p:oleObj>
                          </mc:Choice>
                          <mc:Fallback>
                            <p:oleObj name="Equation" r:id="rId19" imgW="114300" imgH="165100" progId="Equation.3">
                              <p:embed/>
                              <p:pic>
                                <p:nvPicPr>
                                  <p:cNvPr id="117" name="Object 116">
                                    <a:extLst>
                                      <a:ext uri="{FF2B5EF4-FFF2-40B4-BE49-F238E27FC236}">
                                        <a16:creationId xmlns:a16="http://schemas.microsoft.com/office/drawing/2014/main" id="{9A89A540-A3FF-EA72-FC78-94D6A72795F0}"/>
                                      </a:ext>
                                    </a:extLst>
                                  </p:cNvPr>
                                  <p:cNvPicPr/>
                                  <p:nvPr/>
                                </p:nvPicPr>
                                <p:blipFill>
                                  <a:blip r:embed="rId20"/>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177FC27D-CF44-21CE-861F-E9B2E533C849}"/>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E3EEDC0C-D95A-2471-9B4C-A9BC154C7E1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CF705C8F-EDD0-342F-3579-95EA424758F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042E3C6-17F4-0E9E-D19E-A94CC8F5547C}"/>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B133EC1-273A-92F3-8345-60C39C7DD08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0DBA4593-2C90-3521-C62B-9DE5B19BD74C}"/>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E2CDA70F-37ED-B8AC-5E0E-96F8FF0F5756}"/>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74CDAEAC-CFBC-20B5-1F93-9EB143598C0D}"/>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277849F-CB59-CBBF-F76D-A142FCB3C647}"/>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8C51FC4E-DCEF-2C49-909B-6564F1145039}"/>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E1D04677-6B54-7B54-150C-5FA4329B837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F1290CD-5860-F033-2DB2-095B65E54AE5}"/>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692A446D-5AA6-601B-C581-6DB1FCFA7B7B}"/>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85A8D9A5-EB87-535C-23F4-EE83AB6B8A82}"/>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3711F9CB-A70A-7941-059C-70740F7B6BFC}"/>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5CC2F42B-6E12-0EC3-E486-219E7F61F93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ECDDE99-B70B-DFAE-D559-414148533006}"/>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CDE6A595-12EF-3E0E-F135-1D85C7AEA11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0268D128-C0BA-3D51-9126-7BF5264442B4}"/>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8646B4E3-4753-B413-58AE-4495FD910FF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33CECAC6-1039-8AAF-9F9B-BD3973545EB2}"/>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E13AFE86-E4B7-7F64-2944-FDDE81ED93D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51D59207-D10F-9C70-501F-0F53965CAAD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06BAFC58-F32D-A39A-4B40-FD98FB5923AE}"/>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A5FAB6EA-D35A-D223-DB2F-42578FE7F3A5}"/>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61E39F32-B89C-3D25-135C-83EEB21BF656}"/>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93308A69-75A3-E40F-BDC5-09F82169F7B0}"/>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9231B410-D259-63F5-1766-94C7AD034A6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65291984-B749-C0DC-53B3-8E9390F73C3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7DD06382-EA1A-C5E7-A5C6-EF5C9968989D}"/>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8E77AB6-60A2-3827-ECFD-FA53BC8793A0}"/>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23F34054-42AD-5891-DFC7-C4C65527F563}"/>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45C6FA4C-883D-0081-9A86-87100DA8F4E8}"/>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B851FFFB-8AFB-2825-A635-A9842EFB16B9}"/>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244A7DE2-AD76-F607-DBF9-31FEDF88A040}"/>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EEDDAE60-C0C8-F966-835E-1BC3137B7129}"/>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45448483-2C07-5BDA-4524-42AE0E1E8F7A}"/>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5F219A1C-3D68-21FA-E804-29400F3AB9AC}"/>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D14F3077-890A-E388-478B-9EC996839202}"/>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1514293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5BE0F-0FDB-E75B-F060-3E380EF232F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F655C15-00DA-7D4F-C183-DD6B39FCE65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819E68-A357-2EBB-41AB-45501A461369}"/>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C4D33FA-3866-87C8-1441-0710E07390A8}"/>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5090DB6-F749-A2B0-127F-789FAC46B5DB}"/>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EBD5DD4-2500-387B-A5CB-564261AB967E}"/>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A04DEEC-A7D0-5CC7-1D26-BD5F9AF85F82}"/>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F44C8491-5FCF-1FCC-26AF-A7E087AD2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DEEDCA59-26DF-4936-1B6C-CF27C076BF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680E98E1-87CF-6C0B-344E-38BE0506AB49}"/>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157DB838-A56E-A109-B8C5-D5CB1B4A75F1}"/>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Graphic 9" descr="Lion with solid fill">
            <a:extLst>
              <a:ext uri="{FF2B5EF4-FFF2-40B4-BE49-F238E27FC236}">
                <a16:creationId xmlns:a16="http://schemas.microsoft.com/office/drawing/2014/main" id="{B97A7B58-1146-4B3B-E07F-3FFB9F7388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3" name="TextBox 12">
            <a:extLst>
              <a:ext uri="{FF2B5EF4-FFF2-40B4-BE49-F238E27FC236}">
                <a16:creationId xmlns:a16="http://schemas.microsoft.com/office/drawing/2014/main" id="{B49BC746-4A0C-E25F-DE3C-A410126FED51}"/>
              </a:ext>
            </a:extLst>
          </p:cNvPr>
          <p:cNvSpPr txBox="1"/>
          <p:nvPr/>
        </p:nvSpPr>
        <p:spPr>
          <a:xfrm>
            <a:off x="8724899" y="6396335"/>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6034C753-0D2F-2D0A-CB4E-719D0FB5DAAF}"/>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4E9634DF-3DFF-85EB-19EE-44D7C6D8E0F6}"/>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F0664C97-CFF5-B88F-6BC5-EFBE2ECEB57F}"/>
              </a:ext>
            </a:extLst>
          </p:cNvPr>
          <p:cNvSpPr txBox="1">
            <a:spLocks/>
          </p:cNvSpPr>
          <p:nvPr/>
        </p:nvSpPr>
        <p:spPr>
          <a:xfrm>
            <a:off x="481584" y="174263"/>
            <a:ext cx="11228832" cy="13591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latin typeface="+mn-lt"/>
              </a:rPr>
              <a:t>Understanding processes which </a:t>
            </a:r>
            <a:r>
              <a:rPr lang="en-US" b="1" dirty="0">
                <a:solidFill>
                  <a:srgbClr val="C00000"/>
                </a:solidFill>
                <a:latin typeface="+mn-lt"/>
              </a:rPr>
              <a:t>maintain zoonoses in reservoirs can guide interventions</a:t>
            </a:r>
            <a:r>
              <a:rPr lang="en-US" dirty="0">
                <a:solidFill>
                  <a:srgbClr val="C00000"/>
                </a:solidFill>
                <a:latin typeface="+mn-lt"/>
              </a:rPr>
              <a:t> </a:t>
            </a:r>
            <a:r>
              <a:rPr lang="en-US" dirty="0">
                <a:latin typeface="+mn-lt"/>
              </a:rPr>
              <a:t>to reduce spillover to humans.</a:t>
            </a:r>
          </a:p>
        </p:txBody>
      </p:sp>
      <p:sp>
        <p:nvSpPr>
          <p:cNvPr id="7" name="TextBox 6">
            <a:extLst>
              <a:ext uri="{FF2B5EF4-FFF2-40B4-BE49-F238E27FC236}">
                <a16:creationId xmlns:a16="http://schemas.microsoft.com/office/drawing/2014/main" id="{3704E8C3-0E48-7C34-C13E-77C4B8A2226B}"/>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Tree>
    <p:extLst>
      <p:ext uri="{BB962C8B-B14F-4D97-AF65-F5344CB8AC3E}">
        <p14:creationId xmlns:p14="http://schemas.microsoft.com/office/powerpoint/2010/main" val="2853073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5BE0F-0FDB-E75B-F060-3E380EF232F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F655C15-00DA-7D4F-C183-DD6B39FCE65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819E68-A357-2EBB-41AB-45501A461369}"/>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C4D33FA-3866-87C8-1441-0710E07390A8}"/>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5090DB6-F749-A2B0-127F-789FAC46B5DB}"/>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EBD5DD4-2500-387B-A5CB-564261AB967E}"/>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A04DEEC-A7D0-5CC7-1D26-BD5F9AF85F82}"/>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F44C8491-5FCF-1FCC-26AF-A7E087AD2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DEEDCA59-26DF-4936-1B6C-CF27C076BF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680E98E1-87CF-6C0B-344E-38BE0506AB49}"/>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157DB838-A56E-A109-B8C5-D5CB1B4A75F1}"/>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Graphic 9" descr="Lion with solid fill">
            <a:extLst>
              <a:ext uri="{FF2B5EF4-FFF2-40B4-BE49-F238E27FC236}">
                <a16:creationId xmlns:a16="http://schemas.microsoft.com/office/drawing/2014/main" id="{B97A7B58-1146-4B3B-E07F-3FFB9F7388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3" name="TextBox 12">
            <a:extLst>
              <a:ext uri="{FF2B5EF4-FFF2-40B4-BE49-F238E27FC236}">
                <a16:creationId xmlns:a16="http://schemas.microsoft.com/office/drawing/2014/main" id="{B49BC746-4A0C-E25F-DE3C-A410126FED51}"/>
              </a:ext>
            </a:extLst>
          </p:cNvPr>
          <p:cNvSpPr txBox="1"/>
          <p:nvPr/>
        </p:nvSpPr>
        <p:spPr>
          <a:xfrm>
            <a:off x="8724899" y="6396335"/>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6034C753-0D2F-2D0A-CB4E-719D0FB5DAAF}"/>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4E9634DF-3DFF-85EB-19EE-44D7C6D8E0F6}"/>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F0664C97-CFF5-B88F-6BC5-EFBE2ECEB57F}"/>
              </a:ext>
            </a:extLst>
          </p:cNvPr>
          <p:cNvSpPr txBox="1">
            <a:spLocks/>
          </p:cNvSpPr>
          <p:nvPr/>
        </p:nvSpPr>
        <p:spPr>
          <a:xfrm>
            <a:off x="481584" y="174263"/>
            <a:ext cx="11228832" cy="13591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latin typeface="+mn-lt"/>
              </a:rPr>
              <a:t>Understanding processes which </a:t>
            </a:r>
            <a:r>
              <a:rPr lang="en-US" b="1" dirty="0">
                <a:solidFill>
                  <a:srgbClr val="C00000"/>
                </a:solidFill>
                <a:latin typeface="+mn-lt"/>
              </a:rPr>
              <a:t>maintain zoonoses in reservoirs can guide interventions</a:t>
            </a:r>
            <a:r>
              <a:rPr lang="en-US" dirty="0">
                <a:solidFill>
                  <a:srgbClr val="C00000"/>
                </a:solidFill>
                <a:latin typeface="+mn-lt"/>
              </a:rPr>
              <a:t> </a:t>
            </a:r>
            <a:r>
              <a:rPr lang="en-US" dirty="0">
                <a:latin typeface="+mn-lt"/>
              </a:rPr>
              <a:t>to reduce spillover to humans.</a:t>
            </a:r>
          </a:p>
        </p:txBody>
      </p:sp>
      <p:sp>
        <p:nvSpPr>
          <p:cNvPr id="7" name="TextBox 6">
            <a:extLst>
              <a:ext uri="{FF2B5EF4-FFF2-40B4-BE49-F238E27FC236}">
                <a16:creationId xmlns:a16="http://schemas.microsoft.com/office/drawing/2014/main" id="{3704E8C3-0E48-7C34-C13E-77C4B8A2226B}"/>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cxnSp>
        <p:nvCxnSpPr>
          <p:cNvPr id="6" name="Straight Arrow Connector 5">
            <a:extLst>
              <a:ext uri="{FF2B5EF4-FFF2-40B4-BE49-F238E27FC236}">
                <a16:creationId xmlns:a16="http://schemas.microsoft.com/office/drawing/2014/main" id="{0C7A80B5-4AF3-F444-B998-66E729925289}"/>
              </a:ext>
            </a:extLst>
          </p:cNvPr>
          <p:cNvCxnSpPr>
            <a:cxnSpLocks/>
          </p:cNvCxnSpPr>
          <p:nvPr/>
        </p:nvCxnSpPr>
        <p:spPr>
          <a:xfrm flipH="1">
            <a:off x="6149342" y="2346054"/>
            <a:ext cx="621609" cy="0"/>
          </a:xfrm>
          <a:prstGeom prst="straightConnector1">
            <a:avLst/>
          </a:prstGeom>
          <a:ln w="38100">
            <a:solidFill>
              <a:srgbClr val="7030A0"/>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177339C3-31EA-E638-F1F1-200B800E492E}"/>
              </a:ext>
            </a:extLst>
          </p:cNvPr>
          <p:cNvSpPr txBox="1"/>
          <p:nvPr/>
        </p:nvSpPr>
        <p:spPr>
          <a:xfrm>
            <a:off x="6701789" y="2143995"/>
            <a:ext cx="2023110" cy="369332"/>
          </a:xfrm>
          <a:prstGeom prst="rect">
            <a:avLst/>
          </a:prstGeom>
          <a:noFill/>
        </p:spPr>
        <p:txBody>
          <a:bodyPr wrap="square" rtlCol="0">
            <a:spAutoFit/>
          </a:bodyPr>
          <a:lstStyle/>
          <a:p>
            <a:pPr algn="ctr"/>
            <a:r>
              <a:rPr lang="en-US" b="1" dirty="0">
                <a:solidFill>
                  <a:srgbClr val="7030A0"/>
                </a:solidFill>
              </a:rPr>
              <a:t>vaccination</a:t>
            </a:r>
          </a:p>
        </p:txBody>
      </p:sp>
    </p:spTree>
    <p:extLst>
      <p:ext uri="{BB962C8B-B14F-4D97-AF65-F5344CB8AC3E}">
        <p14:creationId xmlns:p14="http://schemas.microsoft.com/office/powerpoint/2010/main" val="1405331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BC27-DA68-AFE9-80F6-949C71703B7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03D8935-57E7-4FB6-7972-5090A32D70D6}"/>
              </a:ext>
            </a:extLst>
          </p:cNvPr>
          <p:cNvSpPr/>
          <p:nvPr/>
        </p:nvSpPr>
        <p:spPr>
          <a:xfrm>
            <a:off x="4202431" y="1652486"/>
            <a:ext cx="1653540" cy="3978591"/>
          </a:xfrm>
          <a:prstGeom prst="rect">
            <a:avLst/>
          </a:prstGeom>
          <a:solidFill>
            <a:srgbClr val="FFFF00">
              <a:alpha val="2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34013AC-0BC0-680D-B81F-0D87774222A6}"/>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1A8FB93-EF66-6760-54F2-84307DA7935F}"/>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10E2669-CB61-A4E6-8622-76E7C435AFC0}"/>
              </a:ext>
            </a:extLst>
          </p:cNvPr>
          <p:cNvCxnSpPr>
            <a:cxnSpLocks/>
          </p:cNvCxnSpPr>
          <p:nvPr/>
        </p:nvCxnSpPr>
        <p:spPr>
          <a:xfrm>
            <a:off x="5513071" y="2580512"/>
            <a:ext cx="1203960" cy="496147"/>
          </a:xfrm>
          <a:prstGeom prst="straightConnector1">
            <a:avLst/>
          </a:prstGeom>
          <a:ln w="38100">
            <a:solidFill>
              <a:srgbClr val="C00000">
                <a:alpha val="18824"/>
              </a:srgbClr>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C694820-2C52-AC5A-6EB8-2A42C6242082}"/>
              </a:ext>
            </a:extLst>
          </p:cNvPr>
          <p:cNvCxnSpPr>
            <a:cxnSpLocks/>
            <a:stCxn id="17" idx="6"/>
          </p:cNvCxnSpPr>
          <p:nvPr/>
        </p:nvCxnSpPr>
        <p:spPr>
          <a:xfrm flipV="1">
            <a:off x="5572124" y="4042632"/>
            <a:ext cx="1123950" cy="622470"/>
          </a:xfrm>
          <a:prstGeom prst="straightConnector1">
            <a:avLst/>
          </a:prstGeom>
          <a:ln w="38100">
            <a:solidFill>
              <a:srgbClr val="C00000">
                <a:alpha val="18824"/>
              </a:srgbClr>
            </a:solidFill>
            <a:tailEnd type="triangle" w="lg" len="med"/>
          </a:ln>
        </p:spPr>
        <p:style>
          <a:lnRef idx="3">
            <a:schemeClr val="dk1"/>
          </a:lnRef>
          <a:fillRef idx="0">
            <a:schemeClr val="dk1"/>
          </a:fillRef>
          <a:effectRef idx="2">
            <a:schemeClr val="dk1"/>
          </a:effectRef>
          <a:fontRef idx="minor">
            <a:schemeClr val="tx1"/>
          </a:fontRef>
        </p:style>
      </p:cxnSp>
      <p:pic>
        <p:nvPicPr>
          <p:cNvPr id="26" name="Graphic 25" descr="Man with baby with solid fill">
            <a:extLst>
              <a:ext uri="{FF2B5EF4-FFF2-40B4-BE49-F238E27FC236}">
                <a16:creationId xmlns:a16="http://schemas.microsoft.com/office/drawing/2014/main" id="{41ABD352-D23F-1572-3E14-A6DB0EF359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8" name="TextBox 27">
            <a:extLst>
              <a:ext uri="{FF2B5EF4-FFF2-40B4-BE49-F238E27FC236}">
                <a16:creationId xmlns:a16="http://schemas.microsoft.com/office/drawing/2014/main" id="{82EC2F9E-8298-86BE-D061-816D53D174E7}"/>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29" name="Oval 28">
            <a:extLst>
              <a:ext uri="{FF2B5EF4-FFF2-40B4-BE49-F238E27FC236}">
                <a16:creationId xmlns:a16="http://schemas.microsoft.com/office/drawing/2014/main" id="{F771BC79-9E6F-E47A-5C3C-A08A9FC88BE9}"/>
              </a:ext>
            </a:extLst>
          </p:cNvPr>
          <p:cNvSpPr/>
          <p:nvPr/>
        </p:nvSpPr>
        <p:spPr>
          <a:xfrm>
            <a:off x="4520566" y="198568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D6027C2-7AF0-43E5-1BA0-2E97ACECB92A}"/>
              </a:ext>
            </a:extLst>
          </p:cNvPr>
          <p:cNvCxnSpPr/>
          <p:nvPr/>
        </p:nvCxnSpPr>
        <p:spPr>
          <a:xfrm>
            <a:off x="5042115" y="3091696"/>
            <a:ext cx="0" cy="950936"/>
          </a:xfrm>
          <a:prstGeom prst="straightConnector1">
            <a:avLst/>
          </a:prstGeom>
          <a:ln w="38100">
            <a:solidFill>
              <a:schemeClr val="tx1">
                <a:alpha val="32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Puppy 2 with solid fill">
            <a:extLst>
              <a:ext uri="{FF2B5EF4-FFF2-40B4-BE49-F238E27FC236}">
                <a16:creationId xmlns:a16="http://schemas.microsoft.com/office/drawing/2014/main" id="{0B740B1B-C2D8-B292-5D0D-70B83B7632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pic>
        <p:nvPicPr>
          <p:cNvPr id="2" name="Graphic 1" descr="Lion with solid fill">
            <a:extLst>
              <a:ext uri="{FF2B5EF4-FFF2-40B4-BE49-F238E27FC236}">
                <a16:creationId xmlns:a16="http://schemas.microsoft.com/office/drawing/2014/main" id="{CF6A57D6-CA72-6209-CD9C-1951FC39D7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5" name="TextBox 4">
            <a:extLst>
              <a:ext uri="{FF2B5EF4-FFF2-40B4-BE49-F238E27FC236}">
                <a16:creationId xmlns:a16="http://schemas.microsoft.com/office/drawing/2014/main" id="{D56C7E42-FBD5-01E2-05DB-A66F7AF57F9D}"/>
              </a:ext>
            </a:extLst>
          </p:cNvPr>
          <p:cNvSpPr txBox="1"/>
          <p:nvPr/>
        </p:nvSpPr>
        <p:spPr>
          <a:xfrm>
            <a:off x="1524000" y="2436679"/>
            <a:ext cx="2708566" cy="923330"/>
          </a:xfrm>
          <a:prstGeom prst="rect">
            <a:avLst/>
          </a:prstGeom>
          <a:noFill/>
        </p:spPr>
        <p:txBody>
          <a:bodyPr wrap="square" rtlCol="0">
            <a:spAutoFit/>
          </a:bodyPr>
          <a:lstStyle/>
          <a:p>
            <a:pPr algn="ctr"/>
            <a:r>
              <a:rPr lang="en-US" dirty="0"/>
              <a:t>non-maintenance </a:t>
            </a:r>
          </a:p>
          <a:p>
            <a:pPr algn="ctr"/>
            <a:r>
              <a:rPr lang="en-US" dirty="0"/>
              <a:t>population </a:t>
            </a:r>
          </a:p>
          <a:p>
            <a:pPr algn="ctr"/>
            <a:r>
              <a:rPr lang="en-US" dirty="0"/>
              <a:t>(&lt; CCS)</a:t>
            </a:r>
          </a:p>
        </p:txBody>
      </p:sp>
      <p:sp>
        <p:nvSpPr>
          <p:cNvPr id="6" name="TextBox 5">
            <a:extLst>
              <a:ext uri="{FF2B5EF4-FFF2-40B4-BE49-F238E27FC236}">
                <a16:creationId xmlns:a16="http://schemas.microsoft.com/office/drawing/2014/main" id="{050F4012-AA98-065D-6DCF-AC4AE4C2B7B2}"/>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7" name="TextBox 6">
            <a:extLst>
              <a:ext uri="{FF2B5EF4-FFF2-40B4-BE49-F238E27FC236}">
                <a16:creationId xmlns:a16="http://schemas.microsoft.com/office/drawing/2014/main" id="{70EC7592-BFB7-1226-E771-EB8874FCF052}"/>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8" name="TextBox 7">
            <a:extLst>
              <a:ext uri="{FF2B5EF4-FFF2-40B4-BE49-F238E27FC236}">
                <a16:creationId xmlns:a16="http://schemas.microsoft.com/office/drawing/2014/main" id="{FDC7D59E-9483-AD78-98CB-D42BBC0448E7}"/>
              </a:ext>
            </a:extLst>
          </p:cNvPr>
          <p:cNvSpPr txBox="1"/>
          <p:nvPr/>
        </p:nvSpPr>
        <p:spPr>
          <a:xfrm>
            <a:off x="8724899" y="6396335"/>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9" name="Title 1">
            <a:extLst>
              <a:ext uri="{FF2B5EF4-FFF2-40B4-BE49-F238E27FC236}">
                <a16:creationId xmlns:a16="http://schemas.microsoft.com/office/drawing/2014/main" id="{A244C6BE-9CD7-CAEB-6395-A62BBA569BEB}"/>
              </a:ext>
            </a:extLst>
          </p:cNvPr>
          <p:cNvSpPr txBox="1">
            <a:spLocks/>
          </p:cNvSpPr>
          <p:nvPr/>
        </p:nvSpPr>
        <p:spPr>
          <a:xfrm>
            <a:off x="481584" y="174263"/>
            <a:ext cx="11228832" cy="13591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latin typeface="+mn-lt"/>
              </a:rPr>
              <a:t>Understanding processes which </a:t>
            </a:r>
            <a:r>
              <a:rPr lang="en-US" b="1" dirty="0">
                <a:solidFill>
                  <a:srgbClr val="C00000"/>
                </a:solidFill>
                <a:latin typeface="+mn-lt"/>
              </a:rPr>
              <a:t>maintain zoonoses in reservoirs can guide interventions</a:t>
            </a:r>
            <a:r>
              <a:rPr lang="en-US" dirty="0">
                <a:solidFill>
                  <a:srgbClr val="C00000"/>
                </a:solidFill>
                <a:latin typeface="+mn-lt"/>
              </a:rPr>
              <a:t> </a:t>
            </a:r>
            <a:r>
              <a:rPr lang="en-US" dirty="0">
                <a:latin typeface="+mn-lt"/>
              </a:rPr>
              <a:t>to reduce spillover to humans.</a:t>
            </a:r>
          </a:p>
        </p:txBody>
      </p:sp>
    </p:spTree>
    <p:extLst>
      <p:ext uri="{BB962C8B-B14F-4D97-AF65-F5344CB8AC3E}">
        <p14:creationId xmlns:p14="http://schemas.microsoft.com/office/powerpoint/2010/main" val="1147342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1B260B-AE29-463A-F6D9-B09AC6DD8DBB}"/>
              </a:ext>
            </a:extLst>
          </p:cNvPr>
          <p:cNvSpPr>
            <a:spLocks noGrp="1"/>
          </p:cNvSpPr>
          <p:nvPr>
            <p:ph type="title"/>
          </p:nvPr>
        </p:nvSpPr>
        <p:spPr>
          <a:xfrm>
            <a:off x="1263785" y="525578"/>
            <a:ext cx="9518515" cy="799160"/>
          </a:xfrm>
        </p:spPr>
        <p:txBody>
          <a:bodyPr>
            <a:noAutofit/>
          </a:bodyPr>
          <a:lstStyle/>
          <a:p>
            <a:pPr algn="ctr"/>
            <a:r>
              <a:rPr lang="en-US" sz="3000" dirty="0">
                <a:latin typeface="+mn-lt"/>
              </a:rPr>
              <a:t>Vaccination of domestic dogs can successfully eradicate rabies from some systems.</a:t>
            </a:r>
          </a:p>
        </p:txBody>
      </p:sp>
      <p:sp>
        <p:nvSpPr>
          <p:cNvPr id="7" name="TextBox 6">
            <a:extLst>
              <a:ext uri="{FF2B5EF4-FFF2-40B4-BE49-F238E27FC236}">
                <a16:creationId xmlns:a16="http://schemas.microsoft.com/office/drawing/2014/main" id="{BB4922F4-07B2-A30A-CF9A-B66FF12AB6DC}"/>
              </a:ext>
            </a:extLst>
          </p:cNvPr>
          <p:cNvSpPr txBox="1"/>
          <p:nvPr/>
        </p:nvSpPr>
        <p:spPr>
          <a:xfrm>
            <a:off x="0" y="6496238"/>
            <a:ext cx="3808374" cy="369332"/>
          </a:xfrm>
          <a:prstGeom prst="rect">
            <a:avLst/>
          </a:prstGeom>
          <a:solidFill>
            <a:schemeClr val="bg1"/>
          </a:solidFill>
        </p:spPr>
        <p:txBody>
          <a:bodyPr wrap="square" rtlCol="0">
            <a:spAutoFit/>
          </a:bodyPr>
          <a:lstStyle/>
          <a:p>
            <a:r>
              <a:rPr lang="en-US" b="0" i="0" dirty="0" err="1">
                <a:solidFill>
                  <a:srgbClr val="000000"/>
                </a:solidFill>
                <a:effectLst/>
              </a:rPr>
              <a:t>Lushasi</a:t>
            </a:r>
            <a:r>
              <a:rPr lang="en-US" b="0" i="0" dirty="0">
                <a:solidFill>
                  <a:srgbClr val="000000"/>
                </a:solidFill>
                <a:effectLst/>
              </a:rPr>
              <a:t> et al. 2023</a:t>
            </a:r>
            <a:r>
              <a:rPr lang="en-US" b="0" i="1" dirty="0">
                <a:solidFill>
                  <a:srgbClr val="000000"/>
                </a:solidFill>
                <a:effectLst/>
              </a:rPr>
              <a:t>.</a:t>
            </a:r>
            <a:r>
              <a:rPr lang="en-US" b="0" dirty="0">
                <a:solidFill>
                  <a:srgbClr val="000000"/>
                </a:solidFill>
                <a:effectLst/>
              </a:rPr>
              <a:t> </a:t>
            </a:r>
            <a:r>
              <a:rPr lang="en-US" b="0" i="1" dirty="0" err="1">
                <a:solidFill>
                  <a:srgbClr val="000000"/>
                </a:solidFill>
                <a:effectLst/>
              </a:rPr>
              <a:t>eLife</a:t>
            </a:r>
            <a:r>
              <a:rPr lang="en-US" b="0" i="1" dirty="0">
                <a:solidFill>
                  <a:srgbClr val="000000"/>
                </a:solidFill>
                <a:effectLst/>
              </a:rPr>
              <a:t>.</a:t>
            </a:r>
            <a:endParaRPr lang="en-US" i="1" dirty="0">
              <a:cs typeface="Franklin Gothic Medium"/>
            </a:endParaRPr>
          </a:p>
        </p:txBody>
      </p:sp>
      <p:pic>
        <p:nvPicPr>
          <p:cNvPr id="9" name="Picture 8" descr="Diagram&#10;&#10;Description automatically generated">
            <a:extLst>
              <a:ext uri="{FF2B5EF4-FFF2-40B4-BE49-F238E27FC236}">
                <a16:creationId xmlns:a16="http://schemas.microsoft.com/office/drawing/2014/main" id="{CF9FFCA3-6BF7-AE2E-8F56-E71288C254B7}"/>
              </a:ext>
            </a:extLst>
          </p:cNvPr>
          <p:cNvPicPr>
            <a:picLocks noChangeAspect="1"/>
          </p:cNvPicPr>
          <p:nvPr/>
        </p:nvPicPr>
        <p:blipFill rotWithShape="1">
          <a:blip r:embed="rId3"/>
          <a:srcRect t="1480" b="59609"/>
          <a:stretch/>
        </p:blipFill>
        <p:spPr>
          <a:xfrm>
            <a:off x="1263785" y="1466850"/>
            <a:ext cx="9955528" cy="4478548"/>
          </a:xfrm>
          <a:prstGeom prst="rect">
            <a:avLst/>
          </a:prstGeom>
        </p:spPr>
      </p:pic>
      <p:cxnSp>
        <p:nvCxnSpPr>
          <p:cNvPr id="11" name="Straight Arrow Connector 10">
            <a:extLst>
              <a:ext uri="{FF2B5EF4-FFF2-40B4-BE49-F238E27FC236}">
                <a16:creationId xmlns:a16="http://schemas.microsoft.com/office/drawing/2014/main" id="{AE0AE6A0-BB21-2FD2-3A91-05682A133CE8}"/>
              </a:ext>
            </a:extLst>
          </p:cNvPr>
          <p:cNvCxnSpPr>
            <a:cxnSpLocks/>
          </p:cNvCxnSpPr>
          <p:nvPr/>
        </p:nvCxnSpPr>
        <p:spPr>
          <a:xfrm flipH="1" flipV="1">
            <a:off x="10103915" y="5342890"/>
            <a:ext cx="367795" cy="636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8A83CA8-9797-7DCF-2D1E-D7754211868B}"/>
              </a:ext>
            </a:extLst>
          </p:cNvPr>
          <p:cNvSpPr txBox="1">
            <a:spLocks/>
          </p:cNvSpPr>
          <p:nvPr/>
        </p:nvSpPr>
        <p:spPr>
          <a:xfrm>
            <a:off x="9274972" y="5979400"/>
            <a:ext cx="2726528" cy="5092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dog vaccination coverage</a:t>
            </a:r>
          </a:p>
        </p:txBody>
      </p:sp>
      <p:cxnSp>
        <p:nvCxnSpPr>
          <p:cNvPr id="14" name="Straight Arrow Connector 13">
            <a:extLst>
              <a:ext uri="{FF2B5EF4-FFF2-40B4-BE49-F238E27FC236}">
                <a16:creationId xmlns:a16="http://schemas.microsoft.com/office/drawing/2014/main" id="{A9F6CCF7-9820-9FBC-A7C5-F3FA89500A61}"/>
              </a:ext>
            </a:extLst>
          </p:cNvPr>
          <p:cNvCxnSpPr>
            <a:cxnSpLocks/>
          </p:cNvCxnSpPr>
          <p:nvPr/>
        </p:nvCxnSpPr>
        <p:spPr>
          <a:xfrm flipV="1">
            <a:off x="7573527" y="5477954"/>
            <a:ext cx="343309" cy="509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7B953570-CC4B-8700-CE67-FB850E257A38}"/>
              </a:ext>
            </a:extLst>
          </p:cNvPr>
          <p:cNvSpPr txBox="1">
            <a:spLocks/>
          </p:cNvSpPr>
          <p:nvPr/>
        </p:nvSpPr>
        <p:spPr>
          <a:xfrm>
            <a:off x="6759970" y="5917504"/>
            <a:ext cx="1223956" cy="5092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dog cases</a:t>
            </a:r>
          </a:p>
        </p:txBody>
      </p:sp>
      <p:sp>
        <p:nvSpPr>
          <p:cNvPr id="17" name="Rectangle 16">
            <a:extLst>
              <a:ext uri="{FF2B5EF4-FFF2-40B4-BE49-F238E27FC236}">
                <a16:creationId xmlns:a16="http://schemas.microsoft.com/office/drawing/2014/main" id="{40DD1BEF-3CB2-B724-9153-76F2345232AE}"/>
              </a:ext>
            </a:extLst>
          </p:cNvPr>
          <p:cNvSpPr/>
          <p:nvPr/>
        </p:nvSpPr>
        <p:spPr>
          <a:xfrm>
            <a:off x="10471710" y="1466850"/>
            <a:ext cx="952500" cy="196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E7EF7F-979D-055C-1628-21B3A60DEC45}"/>
              </a:ext>
            </a:extLst>
          </p:cNvPr>
          <p:cNvSpPr/>
          <p:nvPr/>
        </p:nvSpPr>
        <p:spPr>
          <a:xfrm>
            <a:off x="9493675" y="2362201"/>
            <a:ext cx="952500" cy="1009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9D94C0-BFF3-35C1-EB88-8665817DB220}"/>
              </a:ext>
            </a:extLst>
          </p:cNvPr>
          <p:cNvSpPr/>
          <p:nvPr/>
        </p:nvSpPr>
        <p:spPr>
          <a:xfrm>
            <a:off x="8458200" y="3676650"/>
            <a:ext cx="1721915" cy="847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863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sp>
        <p:nvSpPr>
          <p:cNvPr id="19" name="TextBox 18">
            <a:extLst>
              <a:ext uri="{FF2B5EF4-FFF2-40B4-BE49-F238E27FC236}">
                <a16:creationId xmlns:a16="http://schemas.microsoft.com/office/drawing/2014/main" id="{32347659-01D9-82BC-4C8D-0F93628AE6BB}"/>
              </a:ext>
            </a:extLst>
          </p:cNvPr>
          <p:cNvSpPr txBox="1"/>
          <p:nvPr/>
        </p:nvSpPr>
        <p:spPr>
          <a:xfrm>
            <a:off x="8915400" y="645329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solidFill>
            <a:schemeClr val="bg1"/>
          </a:solid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480903" y="4786095"/>
            <a:ext cx="2258857" cy="646331"/>
          </a:xfrm>
          <a:prstGeom prst="rect">
            <a:avLst/>
          </a:prstGeom>
          <a:solidFill>
            <a:schemeClr val="bg1"/>
          </a:solid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Tree>
    <p:extLst>
      <p:ext uri="{BB962C8B-B14F-4D97-AF65-F5344CB8AC3E}">
        <p14:creationId xmlns:p14="http://schemas.microsoft.com/office/powerpoint/2010/main" val="78622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2583080" y="1046074"/>
            <a:ext cx="7235580"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no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no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304142" y="4786095"/>
            <a:ext cx="2600323" cy="646331"/>
          </a:xfrm>
          <a:prstGeom prst="rect">
            <a:avLst/>
          </a:prstGeom>
          <a:no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
        <p:nvSpPr>
          <p:cNvPr id="2" name="Title 1">
            <a:extLst>
              <a:ext uri="{FF2B5EF4-FFF2-40B4-BE49-F238E27FC236}">
                <a16:creationId xmlns:a16="http://schemas.microsoft.com/office/drawing/2014/main" id="{E7C51CE2-9C8A-166A-72C7-37469527F5A6}"/>
              </a:ext>
            </a:extLst>
          </p:cNvPr>
          <p:cNvSpPr txBox="1">
            <a:spLocks/>
          </p:cNvSpPr>
          <p:nvPr/>
        </p:nvSpPr>
        <p:spPr>
          <a:xfrm>
            <a:off x="-1" y="5990000"/>
            <a:ext cx="12192000" cy="547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Zoonotic pathogens can be classed according to their R</a:t>
            </a:r>
            <a:r>
              <a:rPr lang="en-US" sz="3000" baseline="-25000" dirty="0">
                <a:latin typeface="+mn-lt"/>
              </a:rPr>
              <a:t>0</a:t>
            </a:r>
            <a:r>
              <a:rPr lang="en-US" sz="3000" dirty="0">
                <a:latin typeface="+mn-lt"/>
              </a:rPr>
              <a:t> in humans.</a:t>
            </a:r>
          </a:p>
        </p:txBody>
      </p:sp>
      <p:sp>
        <p:nvSpPr>
          <p:cNvPr id="7" name="TextBox 6">
            <a:extLst>
              <a:ext uri="{FF2B5EF4-FFF2-40B4-BE49-F238E27FC236}">
                <a16:creationId xmlns:a16="http://schemas.microsoft.com/office/drawing/2014/main" id="{E1E26CD6-BABD-16DB-A1DD-04B3780A3C37}"/>
              </a:ext>
            </a:extLst>
          </p:cNvPr>
          <p:cNvSpPr txBox="1"/>
          <p:nvPr/>
        </p:nvSpPr>
        <p:spPr>
          <a:xfrm>
            <a:off x="3095351" y="5448642"/>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&lt; 1</a:t>
            </a:r>
            <a:endParaRPr lang="en-US" sz="2400" i="1" dirty="0">
              <a:cs typeface="Franklin Gothic Medium"/>
            </a:endParaRPr>
          </a:p>
        </p:txBody>
      </p:sp>
      <p:sp>
        <p:nvSpPr>
          <p:cNvPr id="10" name="TextBox 9">
            <a:extLst>
              <a:ext uri="{FF2B5EF4-FFF2-40B4-BE49-F238E27FC236}">
                <a16:creationId xmlns:a16="http://schemas.microsoft.com/office/drawing/2014/main" id="{C38023F7-7EE8-1684-A51A-BB27E4E49D80}"/>
              </a:ext>
            </a:extLst>
          </p:cNvPr>
          <p:cNvSpPr txBox="1"/>
          <p:nvPr/>
        </p:nvSpPr>
        <p:spPr>
          <a:xfrm>
            <a:off x="7778421" y="5512119"/>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&gt; 1</a:t>
            </a:r>
            <a:endParaRPr lang="en-US" sz="2400" i="1" dirty="0">
              <a:cs typeface="Franklin Gothic Medium"/>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1BE600-E502-0A56-8FCF-2F5FB78DCDA7}"/>
                  </a:ext>
                </a:extLst>
              </p:cNvPr>
              <p:cNvSpPr txBox="1"/>
              <p:nvPr/>
            </p:nvSpPr>
            <p:spPr>
              <a:xfrm>
                <a:off x="5359428" y="5432426"/>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a:t>
                </a:r>
                <a14:m>
                  <m:oMath xmlns:m="http://schemas.openxmlformats.org/officeDocument/2006/math">
                    <m:r>
                      <a:rPr lang="en-US" sz="2400" b="0" i="1" dirty="0" smtClean="0">
                        <a:solidFill>
                          <a:srgbClr val="000000"/>
                        </a:solidFill>
                        <a:effectLst/>
                        <a:latin typeface="Cambria Math" panose="02040503050406030204" pitchFamily="18" charset="0"/>
                        <a:ea typeface="Cambria Math" panose="02040503050406030204" pitchFamily="18" charset="0"/>
                      </a:rPr>
                      <m:t>≈</m:t>
                    </m:r>
                  </m:oMath>
                </a14:m>
                <a:r>
                  <a:rPr lang="en-US" sz="2400" b="0" i="0" dirty="0">
                    <a:solidFill>
                      <a:srgbClr val="000000"/>
                    </a:solidFill>
                    <a:effectLst/>
                  </a:rPr>
                  <a:t> 1</a:t>
                </a:r>
                <a:endParaRPr lang="en-US" sz="2400" i="1" dirty="0">
                  <a:cs typeface="Franklin Gothic Medium"/>
                </a:endParaRPr>
              </a:p>
            </p:txBody>
          </p:sp>
        </mc:Choice>
        <mc:Fallback xmlns="">
          <p:sp>
            <p:nvSpPr>
              <p:cNvPr id="11" name="TextBox 10">
                <a:extLst>
                  <a:ext uri="{FF2B5EF4-FFF2-40B4-BE49-F238E27FC236}">
                    <a16:creationId xmlns:a16="http://schemas.microsoft.com/office/drawing/2014/main" id="{D01BE600-E502-0A56-8FCF-2F5FB78DCDA7}"/>
                  </a:ext>
                </a:extLst>
              </p:cNvPr>
              <p:cNvSpPr txBox="1">
                <a:spLocks noRot="1" noChangeAspect="1" noMove="1" noResize="1" noEditPoints="1" noAdjustHandles="1" noChangeArrowheads="1" noChangeShapeType="1" noTextEdit="1"/>
              </p:cNvSpPr>
              <p:nvPr/>
            </p:nvSpPr>
            <p:spPr>
              <a:xfrm>
                <a:off x="5359428" y="5432426"/>
                <a:ext cx="1480151" cy="461665"/>
              </a:xfrm>
              <a:prstGeom prst="rect">
                <a:avLst/>
              </a:prstGeom>
              <a:blipFill>
                <a:blip r:embed="rId8"/>
                <a:stretch>
                  <a:fillRect t="-7895" b="-2894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400322D-DAC7-E83F-AA82-32D5CCB075DB}"/>
              </a:ext>
            </a:extLst>
          </p:cNvPr>
          <p:cNvSpPr txBox="1"/>
          <p:nvPr/>
        </p:nvSpPr>
        <p:spPr>
          <a:xfrm>
            <a:off x="8934450" y="651044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762052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9896474" y="972375"/>
            <a:ext cx="2028542"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Most stage V pathogens once had an animal origin, as well!</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noFill/>
        </p:spPr>
        <p:txBody>
          <a:bodyPr wrap="square" rtlCol="0">
            <a:spAutoFit/>
          </a:bodyPr>
          <a:lstStyle/>
          <a:p>
            <a:pPr algn="ctr"/>
            <a:r>
              <a:rPr lang="en-US" b="0" i="0" dirty="0">
                <a:solidFill>
                  <a:srgbClr val="000000"/>
                </a:solidFill>
                <a:effectLst/>
              </a:rPr>
              <a:t>HIV</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7004649" y="6510444"/>
            <a:ext cx="5147625" cy="369332"/>
          </a:xfrm>
          <a:prstGeom prst="rect">
            <a:avLst/>
          </a:prstGeom>
          <a:solidFill>
            <a:schemeClr val="bg1"/>
          </a:solidFill>
        </p:spPr>
        <p:txBody>
          <a:bodyPr wrap="square" rtlCol="0">
            <a:spAutoFit/>
          </a:bodyPr>
          <a:lstStyle/>
          <a:p>
            <a:r>
              <a:rPr lang="en-US" dirty="0">
                <a:solidFill>
                  <a:srgbClr val="000000"/>
                </a:solidFill>
              </a:rPr>
              <a:t>Sharp &amp; Hahn. 2011. </a:t>
            </a:r>
            <a:r>
              <a:rPr lang="en-US" i="1" dirty="0">
                <a:solidFill>
                  <a:srgbClr val="000000"/>
                </a:solidFill>
              </a:rPr>
              <a:t>Cold Spring </a:t>
            </a:r>
            <a:r>
              <a:rPr lang="en-US" i="1" dirty="0" err="1">
                <a:solidFill>
                  <a:srgbClr val="000000"/>
                </a:solidFill>
              </a:rPr>
              <a:t>Harb</a:t>
            </a:r>
            <a:r>
              <a:rPr lang="en-US" i="1" dirty="0">
                <a:solidFill>
                  <a:srgbClr val="000000"/>
                </a:solidFill>
              </a:rPr>
              <a:t> </a:t>
            </a:r>
            <a:r>
              <a:rPr lang="en-US" i="1" dirty="0" err="1">
                <a:solidFill>
                  <a:srgbClr val="000000"/>
                </a:solidFill>
              </a:rPr>
              <a:t>Perspect</a:t>
            </a:r>
            <a:r>
              <a:rPr lang="en-US" i="1" dirty="0">
                <a:solidFill>
                  <a:srgbClr val="000000"/>
                </a:solidFill>
              </a:rPr>
              <a:t> Med</a:t>
            </a:r>
            <a:r>
              <a:rPr lang="en-US" i="1" dirty="0">
                <a:cs typeface="Franklin Gothic Medium"/>
              </a:rPr>
              <a:t>.</a:t>
            </a:r>
          </a:p>
        </p:txBody>
      </p:sp>
      <p:pic>
        <p:nvPicPr>
          <p:cNvPr id="82952" name="Picture 8">
            <a:extLst>
              <a:ext uri="{FF2B5EF4-FFF2-40B4-BE49-F238E27FC236}">
                <a16:creationId xmlns:a16="http://schemas.microsoft.com/office/drawing/2014/main" id="{BF631EF4-2FAA-57D9-BE8A-8002C057AD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20"/>
          <a:stretch/>
        </p:blipFill>
        <p:spPr bwMode="auto">
          <a:xfrm>
            <a:off x="145879" y="1863608"/>
            <a:ext cx="6240740" cy="4839673"/>
          </a:xfrm>
          <a:prstGeom prst="rect">
            <a:avLst/>
          </a:prstGeom>
          <a:noFill/>
          <a:extLst>
            <a:ext uri="{909E8E84-426E-40DD-AFC4-6F175D3DCCD1}">
              <a14:hiddenFill xmlns:a14="http://schemas.microsoft.com/office/drawing/2010/main">
                <a:solidFill>
                  <a:srgbClr val="FFFFFF"/>
                </a:solidFill>
              </a14:hiddenFill>
            </a:ext>
          </a:extLst>
        </p:spPr>
      </p:pic>
      <p:pic>
        <p:nvPicPr>
          <p:cNvPr id="82954" name="Picture 10" descr="HIV - Wikipedia">
            <a:extLst>
              <a:ext uri="{FF2B5EF4-FFF2-40B4-BE49-F238E27FC236}">
                <a16:creationId xmlns:a16="http://schemas.microsoft.com/office/drawing/2014/main" id="{1CDF83C7-87B6-7979-7C0A-01EDDC6624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859"/>
          <a:stretch/>
        </p:blipFill>
        <p:spPr bwMode="auto">
          <a:xfrm>
            <a:off x="10369888" y="3232229"/>
            <a:ext cx="1125747" cy="12011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ylogenetic tree of the SIV and HIV viruses">
            <a:extLst>
              <a:ext uri="{FF2B5EF4-FFF2-40B4-BE49-F238E27FC236}">
                <a16:creationId xmlns:a16="http://schemas.microsoft.com/office/drawing/2014/main" id="{88D8ED00-DB0C-9F5D-5D7E-D1C91F964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174" y="1046074"/>
            <a:ext cx="4462272" cy="405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224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2875721"/>
            <a:ext cx="5543550" cy="392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36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3909390"/>
            <a:ext cx="5543550" cy="288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62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219755" y="4731025"/>
            <a:ext cx="5543550" cy="212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6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220700" y="2186165"/>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220700" y="2186165"/>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21EBC56-8091-DE09-AED4-06EEA15D7E8E}"/>
                  </a:ext>
                </a:extLst>
              </p:cNvPr>
              <p:cNvSpPr/>
              <p:nvPr/>
            </p:nvSpPr>
            <p:spPr>
              <a:xfrm>
                <a:off x="-183894" y="1308390"/>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𝑴</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oMath>
                  </m:oMathPara>
                </a14:m>
                <a:endParaRPr lang="en-US" sz="2500" b="1" i="1" dirty="0">
                  <a:ea typeface="Lucida Grande"/>
                  <a:cs typeface="Times New Roman"/>
                </a:endParaRPr>
              </a:p>
            </p:txBody>
          </p:sp>
        </mc:Choice>
        <mc:Fallback xmlns="">
          <p:sp>
            <p:nvSpPr>
              <p:cNvPr id="45" name="Rectangle 44">
                <a:extLst>
                  <a:ext uri="{FF2B5EF4-FFF2-40B4-BE49-F238E27FC236}">
                    <a16:creationId xmlns:a16="http://schemas.microsoft.com/office/drawing/2014/main" id="{821EBC56-8091-DE09-AED4-06EEA15D7E8E}"/>
                  </a:ext>
                </a:extLst>
              </p:cNvPr>
              <p:cNvSpPr>
                <a:spLocks noRot="1" noChangeAspect="1" noMove="1" noResize="1" noEditPoints="1" noAdjustHandles="1" noChangeArrowheads="1" noChangeShapeType="1" noTextEdit="1"/>
              </p:cNvSpPr>
              <p:nvPr/>
            </p:nvSpPr>
            <p:spPr>
              <a:xfrm>
                <a:off x="-183894" y="1308390"/>
                <a:ext cx="4397693" cy="822726"/>
              </a:xfrm>
              <a:prstGeom prst="rect">
                <a:avLst/>
              </a:prstGeom>
              <a:blipFill>
                <a:blip r:embed="rId19"/>
                <a:stretch>
                  <a:fillRect b="-7692"/>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433B2014-F327-1EF2-AA96-40533CDB44B4}"/>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B54B7328-37EE-519D-7715-D9173034E399}"/>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5243B7DD-CF14-ED35-50FA-3D7DBD7398F6}"/>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E5043D3-DB7C-D4B6-8E1B-3B962A12EA23}"/>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12F6C7C0-C10C-467E-60B5-255222479AE9}"/>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9A89A540-A3FF-EA72-FC78-94D6A72795F0}"/>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20" imgW="114300" imgH="165100" progId="Equation.3">
                              <p:embed/>
                            </p:oleObj>
                          </mc:Choice>
                          <mc:Fallback>
                            <p:oleObj name="Equation" r:id="rId20" imgW="114300" imgH="165100" progId="Equation.3">
                              <p:embed/>
                              <p:pic>
                                <p:nvPicPr>
                                  <p:cNvPr id="73" name="Object 72">
                                    <a:extLst>
                                      <a:ext uri="{FF2B5EF4-FFF2-40B4-BE49-F238E27FC236}">
                                        <a16:creationId xmlns:a16="http://schemas.microsoft.com/office/drawing/2014/main" id="{7D2A82F9-191D-41BE-C55C-9D7FF12C297F}"/>
                                      </a:ext>
                                    </a:extLst>
                                  </p:cNvPr>
                                  <p:cNvPicPr/>
                                  <p:nvPr/>
                                </p:nvPicPr>
                                <p:blipFill>
                                  <a:blip r:embed="rId21"/>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3097F8CD-26FE-44C0-2BEA-7CAB3E798355}"/>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5BEBC7FD-48EE-4D2A-E077-F0A7660EB4D6}"/>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61DA9E95-FB43-E67B-DC9F-D84D9EF115D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EAC59F0-6605-34C1-ECF5-77B1A5B95E69}"/>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6EFDCB5-B806-F71B-2C05-75A24DCE46DC}"/>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17644E26-CCE9-4250-A9DE-887DAD86ECC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38B31F69-6620-9575-48E5-EE9DF483DCBA}"/>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9983C119-8300-11BE-9FDA-DF08262FB919}"/>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4DA6B1-925D-6431-43AA-31CE556C8991}"/>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CDC0C926-61B5-8254-7006-7FF62DABF830}"/>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6E01FD64-762C-6AA0-BFE7-22DEE7157C9A}"/>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95B5B01-B739-8C73-5EFD-D87CED423A97}"/>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383E8733-F6CA-B452-110B-9EBF153254AC}"/>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D05B6B45-1482-7764-ED71-24D7196D2DF5}"/>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C5CBDD02-3B7F-ABF1-1FE6-D3097E2B9787}"/>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1B1EE9CB-5434-ED9B-737C-93361B1294C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B4C4FFE-6353-536E-5375-3F7D631DEDD1}"/>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E136A9F6-649E-9EE8-01B0-11627B3C1E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FEC335EC-C69D-D359-41D3-B2901DACDE2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C2E768A7-B549-151A-895E-CFA74593081A}"/>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627C789D-475F-B9E0-8FB8-B401299410F5}"/>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DBE33CE2-EAC4-D04A-BCB5-AEBADFFEDBDC}"/>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B840A7EE-EC06-7AF9-613E-7FAA4C3AB78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8FD23021-1454-B741-456B-EB035FE669C7}"/>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D13669FE-595E-CA4E-AA98-3B5E214CDE9E}"/>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C4E7BC8E-2D6D-0531-EDC9-19D008431D89}"/>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887F5C67-A9D6-AE53-C948-0E5E4F715D6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8B514DF5-2C4B-9A1B-72C8-9DD1B1DE68B2}"/>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5C16CD5B-5FAD-58E2-2820-95E8819B6FA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D4679B6D-B9D1-304B-4861-16FE10265F45}"/>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6B2C553-DB91-30C5-0416-B5891C5D135D}"/>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D4E5B383-8F33-5007-0F88-DBB47BAF984B}"/>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01461E4E-9F40-F90A-2B80-492A051E9E4B}"/>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429B8429-E654-E219-3129-05034B10BEDF}"/>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9BE3AAC9-93FA-E9BA-EAC0-0F70C0E4F4EB}"/>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926F9ED5-D611-0A55-E9E6-B0841F689883}"/>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D10C85D0-3435-BFFA-EE14-9ACC0BF4D4D0}"/>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039B19B4-4154-A05A-29D2-B67DCF25681E}"/>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12232FD2-439A-6C88-2436-0654A44DEC74}"/>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83329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152284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C4296D-5879-C708-1334-F4B711C89307}"/>
                  </a:ext>
                </a:extLst>
              </p:cNvPr>
              <p:cNvSpPr txBox="1"/>
              <p:nvPr/>
            </p:nvSpPr>
            <p:spPr>
              <a:xfrm>
                <a:off x="109538" y="6211669"/>
                <a:ext cx="5262562" cy="646331"/>
              </a:xfrm>
              <a:prstGeom prst="rect">
                <a:avLst/>
              </a:prstGeom>
              <a:noFill/>
            </p:spPr>
            <p:txBody>
              <a:bodyPr wrap="square">
                <a:spAutoFit/>
              </a:bodyPr>
              <a:lstStyle/>
              <a:p>
                <a:pPr algn="ctr"/>
                <a:r>
                  <a:rPr lang="en-US" i="1" dirty="0"/>
                  <a:t>Keeling &amp; Gilligan model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𝐻</m:t>
                        </m:r>
                      </m:sub>
                    </m:sSub>
                  </m:oMath>
                </a14:m>
                <a:r>
                  <a:rPr lang="en-US" i="1" dirty="0"/>
                  <a:t> for plague as proportional to the abundance of free-living infected fleas.</a:t>
                </a:r>
              </a:p>
            </p:txBody>
          </p:sp>
        </mc:Choice>
        <mc:Fallback xmlns="">
          <p:sp>
            <p:nvSpPr>
              <p:cNvPr id="5" name="TextBox 4">
                <a:extLst>
                  <a:ext uri="{FF2B5EF4-FFF2-40B4-BE49-F238E27FC236}">
                    <a16:creationId xmlns:a16="http://schemas.microsoft.com/office/drawing/2014/main" id="{23C4296D-5879-C708-1334-F4B711C89307}"/>
                  </a:ext>
                </a:extLst>
              </p:cNvPr>
              <p:cNvSpPr txBox="1">
                <a:spLocks noRot="1" noChangeAspect="1" noMove="1" noResize="1" noEditPoints="1" noAdjustHandles="1" noChangeArrowheads="1" noChangeShapeType="1" noTextEdit="1"/>
              </p:cNvSpPr>
              <p:nvPr/>
            </p:nvSpPr>
            <p:spPr>
              <a:xfrm>
                <a:off x="109538" y="6211669"/>
                <a:ext cx="5262562" cy="646331"/>
              </a:xfrm>
              <a:prstGeom prst="rect">
                <a:avLst/>
              </a:prstGeom>
              <a:blipFill>
                <a:blip r:embed="rId6"/>
                <a:stretch>
                  <a:fillRect l="-723" t="-3922" r="-1928" b="-13725"/>
                </a:stretch>
              </a:blipFill>
            </p:spPr>
            <p:txBody>
              <a:bodyPr/>
              <a:lstStyle/>
              <a:p>
                <a:r>
                  <a:rPr lang="en-US">
                    <a:noFill/>
                  </a:rPr>
                  <a:t> </a:t>
                </a:r>
              </a:p>
            </p:txBody>
          </p:sp>
        </mc:Fallback>
      </mc:AlternateContent>
    </p:spTree>
    <p:extLst>
      <p:ext uri="{BB962C8B-B14F-4D97-AF65-F5344CB8AC3E}">
        <p14:creationId xmlns:p14="http://schemas.microsoft.com/office/powerpoint/2010/main" val="1294963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Fleas get infected from rats.</a:t>
            </a:r>
          </a:p>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Title 1">
            <a:extLst>
              <a:ext uri="{FF2B5EF4-FFF2-40B4-BE49-F238E27FC236}">
                <a16:creationId xmlns:a16="http://schemas.microsoft.com/office/drawing/2014/main" id="{51878B98-93D2-6095-B761-EC44ED9867A6}"/>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3165106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Rectangle 1">
            <a:extLst>
              <a:ext uri="{FF2B5EF4-FFF2-40B4-BE49-F238E27FC236}">
                <a16:creationId xmlns:a16="http://schemas.microsoft.com/office/drawing/2014/main" id="{242D3C50-4892-CFDE-F996-3E0C6E995C3F}"/>
              </a:ext>
            </a:extLst>
          </p:cNvPr>
          <p:cNvSpPr/>
          <p:nvPr/>
        </p:nvSpPr>
        <p:spPr>
          <a:xfrm>
            <a:off x="737630" y="1504950"/>
            <a:ext cx="304800" cy="3218099"/>
          </a:xfrm>
          <a:prstGeom prst="rect">
            <a:avLst/>
          </a:prstGeom>
          <a:solidFill>
            <a:srgbClr val="FFFF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A74BA96-99DD-74AA-5A48-DC66D2AA96B1}"/>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82727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ure 2">
            <a:extLst>
              <a:ext uri="{FF2B5EF4-FFF2-40B4-BE49-F238E27FC236}">
                <a16:creationId xmlns:a16="http://schemas.microsoft.com/office/drawing/2014/main" id="{82AEFA9B-7AD7-011B-93E4-1FAF25675B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0" r="34958" b="4166"/>
          <a:stretch/>
        </p:blipFill>
        <p:spPr bwMode="auto">
          <a:xfrm>
            <a:off x="5027575" y="206496"/>
            <a:ext cx="6672262" cy="638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6CB5B47-6A60-E4A1-84AF-53B94E4257AE}"/>
              </a:ext>
            </a:extLst>
          </p:cNvPr>
          <p:cNvSpPr txBox="1">
            <a:spLocks/>
          </p:cNvSpPr>
          <p:nvPr/>
        </p:nvSpPr>
        <p:spPr>
          <a:xfrm>
            <a:off x="-147961" y="326630"/>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Zoonosis is a series of </a:t>
            </a:r>
            <a:r>
              <a:rPr lang="en-US" sz="3500" b="1" dirty="0">
                <a:solidFill>
                  <a:srgbClr val="C00000"/>
                </a:solidFill>
                <a:latin typeface="+mn-lt"/>
              </a:rPr>
              <a:t>improbable events</a:t>
            </a:r>
            <a:r>
              <a:rPr lang="en-US" sz="3500" dirty="0">
                <a:latin typeface="+mn-lt"/>
              </a:rPr>
              <a:t>.</a:t>
            </a:r>
            <a:endParaRPr lang="en-US" sz="3500" b="1" dirty="0">
              <a:solidFill>
                <a:srgbClr val="C00000"/>
              </a:solidFill>
              <a:latin typeface="+mn-lt"/>
            </a:endParaRPr>
          </a:p>
        </p:txBody>
      </p:sp>
      <p:sp>
        <p:nvSpPr>
          <p:cNvPr id="5" name="TextBox 4">
            <a:extLst>
              <a:ext uri="{FF2B5EF4-FFF2-40B4-BE49-F238E27FC236}">
                <a16:creationId xmlns:a16="http://schemas.microsoft.com/office/drawing/2014/main" id="{C39EAF11-96DA-8FEB-9380-7D5018BC385B}"/>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Tree>
    <p:extLst>
      <p:ext uri="{BB962C8B-B14F-4D97-AF65-F5344CB8AC3E}">
        <p14:creationId xmlns:p14="http://schemas.microsoft.com/office/powerpoint/2010/main" val="1636072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
            <a:extLst>
              <a:ext uri="{FF2B5EF4-FFF2-40B4-BE49-F238E27FC236}">
                <a16:creationId xmlns:a16="http://schemas.microsoft.com/office/drawing/2014/main" id="{DDDAA7E4-9C13-C36A-CEAD-C6E23E81B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87"/>
          <a:stretch/>
        </p:blipFill>
        <p:spPr bwMode="auto">
          <a:xfrm>
            <a:off x="400050" y="333321"/>
            <a:ext cx="11391900" cy="580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6702B-DC63-16D2-9040-7E637CBA0922}"/>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
        <p:nvSpPr>
          <p:cNvPr id="5" name="Title 1">
            <a:extLst>
              <a:ext uri="{FF2B5EF4-FFF2-40B4-BE49-F238E27FC236}">
                <a16:creationId xmlns:a16="http://schemas.microsoft.com/office/drawing/2014/main" id="{D49DED96-0CBB-47E4-E5CD-FF674DD4818D}"/>
              </a:ext>
            </a:extLst>
          </p:cNvPr>
          <p:cNvSpPr txBox="1">
            <a:spLocks/>
          </p:cNvSpPr>
          <p:nvPr/>
        </p:nvSpPr>
        <p:spPr>
          <a:xfrm>
            <a:off x="-300361" y="5861897"/>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Bottlenecks to spillover.</a:t>
            </a:r>
            <a:endParaRPr lang="en-US" sz="3500" b="1" dirty="0">
              <a:solidFill>
                <a:srgbClr val="C00000"/>
              </a:solidFill>
              <a:latin typeface="+mn-lt"/>
            </a:endParaRPr>
          </a:p>
        </p:txBody>
      </p:sp>
    </p:spTree>
    <p:extLst>
      <p:ext uri="{BB962C8B-B14F-4D97-AF65-F5344CB8AC3E}">
        <p14:creationId xmlns:p14="http://schemas.microsoft.com/office/powerpoint/2010/main" val="2433771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165099" y="5765094"/>
            <a:ext cx="5394873" cy="921248"/>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48036"/>
            <a:ext cx="11334749"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mn-lt"/>
              </a:rPr>
              <a:t>When is influenza zoonotic?</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85933" y="5826138"/>
            <a:ext cx="1816440"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1413131" y="5677321"/>
            <a:ext cx="2237062"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4236250" y="6041052"/>
            <a:ext cx="1480151" cy="369332"/>
          </a:xfrm>
          <a:prstGeom prst="rect">
            <a:avLst/>
          </a:prstGeom>
          <a:noFill/>
        </p:spPr>
        <p:txBody>
          <a:bodyPr wrap="square" rtlCol="0">
            <a:spAutoFit/>
          </a:bodyPr>
          <a:lstStyle/>
          <a:p>
            <a:pPr algn="ctr"/>
            <a:r>
              <a:rPr lang="en-US" b="0" i="0" dirty="0">
                <a:solidFill>
                  <a:srgbClr val="000000"/>
                </a:solidFill>
                <a:effectLst/>
              </a:rPr>
              <a:t>Influenza</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9015568" y="6501676"/>
            <a:ext cx="3176432" cy="369332"/>
          </a:xfrm>
          <a:prstGeom prst="rect">
            <a:avLst/>
          </a:prstGeom>
          <a:solidFill>
            <a:schemeClr val="bg1"/>
          </a:solidFill>
        </p:spPr>
        <p:txBody>
          <a:bodyPr wrap="square" rtlCol="0">
            <a:spAutoFit/>
          </a:bodyPr>
          <a:lstStyle/>
          <a:p>
            <a:r>
              <a:rPr lang="en-US" dirty="0">
                <a:solidFill>
                  <a:srgbClr val="000000"/>
                </a:solidFill>
              </a:rPr>
              <a:t>Skelton &amp; Huber. 2022. </a:t>
            </a:r>
            <a:r>
              <a:rPr lang="en-US" i="1" dirty="0">
                <a:solidFill>
                  <a:srgbClr val="000000"/>
                </a:solidFill>
              </a:rPr>
              <a:t>Viruses</a:t>
            </a:r>
            <a:r>
              <a:rPr lang="en-US" i="1" dirty="0">
                <a:cs typeface="Franklin Gothic Medium"/>
              </a:rPr>
              <a:t>.</a:t>
            </a:r>
          </a:p>
        </p:txBody>
      </p:sp>
      <p:pic>
        <p:nvPicPr>
          <p:cNvPr id="1026" name="Picture 2">
            <a:extLst>
              <a:ext uri="{FF2B5EF4-FFF2-40B4-BE49-F238E27FC236}">
                <a16:creationId xmlns:a16="http://schemas.microsoft.com/office/drawing/2014/main" id="{30DAB9CC-BBBA-53D6-E7C5-60E4727F1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2" y="877782"/>
            <a:ext cx="6786362" cy="417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different animals&#10;&#10;Description automatically generated">
            <a:extLst>
              <a:ext uri="{FF2B5EF4-FFF2-40B4-BE49-F238E27FC236}">
                <a16:creationId xmlns:a16="http://schemas.microsoft.com/office/drawing/2014/main" id="{141211B9-5C77-5573-E05F-511CFF85AE1D}"/>
              </a:ext>
            </a:extLst>
          </p:cNvPr>
          <p:cNvPicPr>
            <a:picLocks noChangeAspect="1"/>
          </p:cNvPicPr>
          <p:nvPr/>
        </p:nvPicPr>
        <p:blipFill>
          <a:blip r:embed="rId4"/>
          <a:stretch>
            <a:fillRect/>
          </a:stretch>
        </p:blipFill>
        <p:spPr>
          <a:xfrm>
            <a:off x="7325710" y="1553870"/>
            <a:ext cx="4780357" cy="4733491"/>
          </a:xfrm>
          <a:prstGeom prst="rect">
            <a:avLst/>
          </a:prstGeom>
        </p:spPr>
      </p:pic>
      <p:pic>
        <p:nvPicPr>
          <p:cNvPr id="1028" name="Picture 4" descr="Influenza A Structure">
            <a:extLst>
              <a:ext uri="{FF2B5EF4-FFF2-40B4-BE49-F238E27FC236}">
                <a16:creationId xmlns:a16="http://schemas.microsoft.com/office/drawing/2014/main" id="{C5CD860A-779A-38D3-B383-F2A9D2E4D8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3" r="16482"/>
          <a:stretch/>
        </p:blipFill>
        <p:spPr bwMode="auto">
          <a:xfrm>
            <a:off x="3479339" y="5787990"/>
            <a:ext cx="925186" cy="94931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E70D51-FA90-363A-2667-4987FA35235F}"/>
              </a:ext>
            </a:extLst>
          </p:cNvPr>
          <p:cNvSpPr txBox="1"/>
          <p:nvPr/>
        </p:nvSpPr>
        <p:spPr>
          <a:xfrm>
            <a:off x="165099" y="5307989"/>
            <a:ext cx="3176432" cy="369332"/>
          </a:xfrm>
          <a:prstGeom prst="rect">
            <a:avLst/>
          </a:prstGeom>
          <a:solidFill>
            <a:schemeClr val="bg1"/>
          </a:solidFill>
        </p:spPr>
        <p:txBody>
          <a:bodyPr wrap="square" rtlCol="0">
            <a:spAutoFit/>
          </a:bodyPr>
          <a:lstStyle/>
          <a:p>
            <a:r>
              <a:rPr lang="en-US" dirty="0">
                <a:solidFill>
                  <a:srgbClr val="000000"/>
                </a:solidFill>
              </a:rPr>
              <a:t>Parry et al. 2020. </a:t>
            </a:r>
            <a:r>
              <a:rPr lang="en-US" i="1" dirty="0">
                <a:solidFill>
                  <a:srgbClr val="000000"/>
                </a:solidFill>
              </a:rPr>
              <a:t>Viruses</a:t>
            </a:r>
            <a:r>
              <a:rPr lang="en-US" i="1" dirty="0">
                <a:cs typeface="Franklin Gothic Medium"/>
              </a:rPr>
              <a:t>.</a:t>
            </a:r>
          </a:p>
        </p:txBody>
      </p:sp>
    </p:spTree>
    <p:extLst>
      <p:ext uri="{BB962C8B-B14F-4D97-AF65-F5344CB8AC3E}">
        <p14:creationId xmlns:p14="http://schemas.microsoft.com/office/powerpoint/2010/main" val="83533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5F5-CF5C-8E1E-9FE4-537022204EE9}"/>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Why do pathogens make us sick?</a:t>
            </a:r>
          </a:p>
        </p:txBody>
      </p:sp>
      <p:sp>
        <p:nvSpPr>
          <p:cNvPr id="3" name="Content Placeholder 2">
            <a:extLst>
              <a:ext uri="{FF2B5EF4-FFF2-40B4-BE49-F238E27FC236}">
                <a16:creationId xmlns:a16="http://schemas.microsoft.com/office/drawing/2014/main" id="{82D85196-2470-B1FC-8652-EB26039CAFE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57403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51" name="Title 1">
            <a:extLst>
              <a:ext uri="{FF2B5EF4-FFF2-40B4-BE49-F238E27FC236}">
                <a16:creationId xmlns:a16="http://schemas.microsoft.com/office/drawing/2014/main" id="{6983B89E-8318-6C4E-8037-5DD96DD41266}"/>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sp>
        <p:nvSpPr>
          <p:cNvPr id="2" name="Title 1">
            <a:extLst>
              <a:ext uri="{FF2B5EF4-FFF2-40B4-BE49-F238E27FC236}">
                <a16:creationId xmlns:a16="http://schemas.microsoft.com/office/drawing/2014/main" id="{7D06E1AA-5AC4-8339-CC93-5425758D25AD}"/>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25797577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964920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8F7F97FE-F8FA-6C13-5729-0BB171C19DDF}"/>
                  </a:ext>
                </a:extLst>
              </p:cNvPr>
              <p:cNvSpPr txBox="1">
                <a:spLocks/>
              </p:cNvSpPr>
              <p:nvPr/>
            </p:nvSpPr>
            <p:spPr>
              <a:xfrm>
                <a:off x="0" y="2918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Duration of maternal immunity for measles for naturally infected vs. vaccinated mothers </a:t>
                </a:r>
                <a14:m>
                  <m:oMath xmlns:m="http://schemas.openxmlformats.org/officeDocument/2006/math">
                    <m:r>
                      <a:rPr lang="en-US" sz="3300" i="1" smtClean="0">
                        <a:latin typeface="Cambria Math" panose="02040503050406030204" pitchFamily="18" charset="0"/>
                        <a:ea typeface="Cambria Math" panose="02040503050406030204" pitchFamily="18" charset="0"/>
                      </a:rPr>
                      <m:t>→</m:t>
                    </m:r>
                  </m:oMath>
                </a14:m>
                <a:r>
                  <a:rPr lang="en-US" sz="3300" dirty="0">
                    <a:latin typeface="+mn-lt"/>
                  </a:rPr>
                  <a:t> will impact dynamical predictions!</a:t>
                </a:r>
              </a:p>
            </p:txBody>
          </p:sp>
        </mc:Choice>
        <mc:Fallback xmlns="">
          <p:sp>
            <p:nvSpPr>
              <p:cNvPr id="12" name="Title 1">
                <a:extLst>
                  <a:ext uri="{FF2B5EF4-FFF2-40B4-BE49-F238E27FC236}">
                    <a16:creationId xmlns:a16="http://schemas.microsoft.com/office/drawing/2014/main" id="{8F7F97FE-F8FA-6C13-5729-0BB171C19DDF}"/>
                  </a:ext>
                </a:extLst>
              </p:cNvPr>
              <p:cNvSpPr txBox="1">
                <a:spLocks noRot="1" noChangeAspect="1" noMove="1" noResize="1" noEditPoints="1" noAdjustHandles="1" noChangeArrowheads="1" noChangeShapeType="1" noTextEdit="1"/>
              </p:cNvSpPr>
              <p:nvPr/>
            </p:nvSpPr>
            <p:spPr>
              <a:xfrm>
                <a:off x="0" y="29183"/>
                <a:ext cx="12192000" cy="1325563"/>
              </a:xfrm>
              <a:prstGeom prst="rect">
                <a:avLst/>
              </a:prstGeom>
              <a:blipFill>
                <a:blip r:embed="rId5"/>
                <a:stretch>
                  <a:fillRect r="-208" b="-3810"/>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F67549BE-792C-1FC1-5C34-AF5009CDEB7A}"/>
              </a:ext>
            </a:extLst>
          </p:cNvPr>
          <p:cNvSpPr txBox="1">
            <a:spLocks/>
          </p:cNvSpPr>
          <p:nvPr/>
        </p:nvSpPr>
        <p:spPr>
          <a:xfrm>
            <a:off x="7006774" y="6304837"/>
            <a:ext cx="5137256" cy="52398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300" i="1" dirty="0">
                <a:latin typeface="+mn-lt"/>
              </a:rPr>
              <a:t>incorporating maternal immunity</a:t>
            </a:r>
          </a:p>
        </p:txBody>
      </p:sp>
      <p:pic>
        <p:nvPicPr>
          <p:cNvPr id="47" name="Picture 46">
            <a:extLst>
              <a:ext uri="{FF2B5EF4-FFF2-40B4-BE49-F238E27FC236}">
                <a16:creationId xmlns:a16="http://schemas.microsoft.com/office/drawing/2014/main" id="{456D91D7-A1EE-B38A-A424-820B9489013C}"/>
              </a:ext>
            </a:extLst>
          </p:cNvPr>
          <p:cNvPicPr>
            <a:picLocks noChangeAspect="1"/>
          </p:cNvPicPr>
          <p:nvPr/>
        </p:nvPicPr>
        <p:blipFill>
          <a:blip r:embed="rId6"/>
          <a:stretch>
            <a:fillRect/>
          </a:stretch>
        </p:blipFill>
        <p:spPr>
          <a:xfrm>
            <a:off x="6422140" y="2004519"/>
            <a:ext cx="5137256" cy="4109804"/>
          </a:xfrm>
          <a:prstGeom prst="rect">
            <a:avLst/>
          </a:prstGeom>
        </p:spPr>
      </p:pic>
      <p:pic>
        <p:nvPicPr>
          <p:cNvPr id="49" name="Picture 48" descr="Chart, line chart&#10;&#10;Description automatically generated">
            <a:extLst>
              <a:ext uri="{FF2B5EF4-FFF2-40B4-BE49-F238E27FC236}">
                <a16:creationId xmlns:a16="http://schemas.microsoft.com/office/drawing/2014/main" id="{30B3AB1B-EA47-E4B6-DCDF-FC077E658332}"/>
              </a:ext>
            </a:extLst>
          </p:cNvPr>
          <p:cNvPicPr>
            <a:picLocks noChangeAspect="1"/>
          </p:cNvPicPr>
          <p:nvPr/>
        </p:nvPicPr>
        <p:blipFill>
          <a:blip r:embed="rId7"/>
          <a:stretch>
            <a:fillRect/>
          </a:stretch>
        </p:blipFill>
        <p:spPr>
          <a:xfrm>
            <a:off x="172529" y="1640624"/>
            <a:ext cx="5923471" cy="3913722"/>
          </a:xfrm>
          <a:prstGeom prst="rect">
            <a:avLst/>
          </a:prstGeom>
        </p:spPr>
      </p:pic>
      <p:sp>
        <p:nvSpPr>
          <p:cNvPr id="50" name="TextBox 49">
            <a:extLst>
              <a:ext uri="{FF2B5EF4-FFF2-40B4-BE49-F238E27FC236}">
                <a16:creationId xmlns:a16="http://schemas.microsoft.com/office/drawing/2014/main" id="{FA3FE390-565F-37C9-9288-70B6447F96D1}"/>
              </a:ext>
            </a:extLst>
          </p:cNvPr>
          <p:cNvSpPr txBox="1"/>
          <p:nvPr/>
        </p:nvSpPr>
        <p:spPr>
          <a:xfrm>
            <a:off x="0" y="6488668"/>
            <a:ext cx="2736268" cy="369332"/>
          </a:xfrm>
          <a:prstGeom prst="rect">
            <a:avLst/>
          </a:prstGeom>
          <a:solidFill>
            <a:schemeClr val="bg1"/>
          </a:solidFill>
        </p:spPr>
        <p:txBody>
          <a:bodyPr wrap="square" rtlCol="0">
            <a:spAutoFit/>
          </a:bodyPr>
          <a:lstStyle/>
          <a:p>
            <a:r>
              <a:rPr lang="en-US" dirty="0" err="1">
                <a:cs typeface="Franklin Gothic Medium"/>
              </a:rPr>
              <a:t>Leuridan</a:t>
            </a:r>
            <a:r>
              <a:rPr lang="en-US" dirty="0">
                <a:cs typeface="Franklin Gothic Medium"/>
              </a:rPr>
              <a:t> et al. 2010. </a:t>
            </a:r>
            <a:r>
              <a:rPr lang="en-US" i="1" dirty="0">
                <a:cs typeface="Franklin Gothic Medium"/>
              </a:rPr>
              <a:t>BMJ.</a:t>
            </a:r>
          </a:p>
        </p:txBody>
      </p:sp>
    </p:spTree>
    <p:extLst>
      <p:ext uri="{BB962C8B-B14F-4D97-AF65-F5344CB8AC3E}">
        <p14:creationId xmlns:p14="http://schemas.microsoft.com/office/powerpoint/2010/main" val="3770180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33347258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6B88BB4-B0AB-1E70-1EFF-9EB496683739}"/>
              </a:ext>
            </a:extLst>
          </p:cNvPr>
          <p:cNvSpPr txBox="1"/>
          <p:nvPr/>
        </p:nvSpPr>
        <p:spPr>
          <a:xfrm>
            <a:off x="7024556" y="1513386"/>
            <a:ext cx="4853701" cy="1477328"/>
          </a:xfrm>
          <a:prstGeom prst="rect">
            <a:avLst/>
          </a:prstGeom>
          <a:noFill/>
        </p:spPr>
        <p:txBody>
          <a:bodyPr wrap="square">
            <a:spAutoFit/>
          </a:bodyPr>
          <a:lstStyle/>
          <a:p>
            <a:pPr algn="ctr"/>
            <a:r>
              <a:rPr lang="en-US" sz="3000" b="1" dirty="0">
                <a:solidFill>
                  <a:srgbClr val="C00000"/>
                </a:solidFill>
              </a:rPr>
              <a:t>Virulence</a:t>
            </a:r>
            <a:r>
              <a:rPr lang="en-US" sz="3000" dirty="0"/>
              <a:t>, then, is a by-product of a pathogen’s need to transmit for reproduction!</a:t>
            </a:r>
          </a:p>
        </p:txBody>
      </p:sp>
    </p:spTree>
    <p:extLst>
      <p:ext uri="{BB962C8B-B14F-4D97-AF65-F5344CB8AC3E}">
        <p14:creationId xmlns:p14="http://schemas.microsoft.com/office/powerpoint/2010/main" val="3934081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33" name="TextBox 32">
                  <a:extLst>
                    <a:ext uri="{FF2B5EF4-FFF2-40B4-BE49-F238E27FC236}">
                      <a16:creationId xmlns:a16="http://schemas.microsoft.com/office/drawing/2014/main" id="{99D11758-0BDF-AF4E-80E8-1FAF30E40636}"/>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8571" r="-25714"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35" name="TextBox 34">
                  <a:extLst>
                    <a:ext uri="{FF2B5EF4-FFF2-40B4-BE49-F238E27FC236}">
                      <a16:creationId xmlns:a16="http://schemas.microsoft.com/office/drawing/2014/main" id="{BC50DEE0-90CB-C646-BA59-373868C06C5B}"/>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40680650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19" name="TextBox 18">
                  <a:extLst>
                    <a:ext uri="{FF2B5EF4-FFF2-40B4-BE49-F238E27FC236}">
                      <a16:creationId xmlns:a16="http://schemas.microsoft.com/office/drawing/2014/main" id="{CBA09C47-AF8D-4243-C9F6-8055585DC11C}"/>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5714" r="-25714" b="-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20" name="TextBox 19">
                  <a:extLst>
                    <a:ext uri="{FF2B5EF4-FFF2-40B4-BE49-F238E27FC236}">
                      <a16:creationId xmlns:a16="http://schemas.microsoft.com/office/drawing/2014/main" id="{33AFB928-B325-ECC9-E906-124249732394}"/>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CC40B5B2-E425-551F-7929-6E9B7FD283D1}"/>
              </a:ext>
            </a:extLst>
          </p:cNvPr>
          <p:cNvCxnSpPr>
            <a:cxnSpLocks/>
          </p:cNvCxnSpPr>
          <p:nvPr/>
        </p:nvCxnSpPr>
        <p:spPr>
          <a:xfrm>
            <a:off x="6580729" y="5849127"/>
            <a:ext cx="1087420" cy="736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87C939B-EF78-043D-AADF-BBED597F0F24}"/>
              </a:ext>
            </a:extLst>
          </p:cNvPr>
          <p:cNvSpPr txBox="1">
            <a:spLocks/>
          </p:cNvSpPr>
          <p:nvPr/>
        </p:nvSpPr>
        <p:spPr>
          <a:xfrm>
            <a:off x="5346933" y="4380582"/>
            <a:ext cx="2783441"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Note that originally Anderson and May (1982) represented this link to virus density as acting on the disease recovery rate, though it is now more commonly expressed as a function of virulence!</a:t>
            </a:r>
          </a:p>
        </p:txBody>
      </p:sp>
    </p:spTree>
    <p:extLst>
      <p:ext uri="{BB962C8B-B14F-4D97-AF65-F5344CB8AC3E}">
        <p14:creationId xmlns:p14="http://schemas.microsoft.com/office/powerpoint/2010/main" val="3795655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6" name="Picture 5">
            <a:extLst>
              <a:ext uri="{FF2B5EF4-FFF2-40B4-BE49-F238E27FC236}">
                <a16:creationId xmlns:a16="http://schemas.microsoft.com/office/drawing/2014/main" id="{B310A175-8344-3C71-DBD3-CD5F337A454B}"/>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sp>
        <p:nvSpPr>
          <p:cNvPr id="7" name="Content Placeholder 2">
            <a:extLst>
              <a:ext uri="{FF2B5EF4-FFF2-40B4-BE49-F238E27FC236}">
                <a16:creationId xmlns:a16="http://schemas.microsoft.com/office/drawing/2014/main" id="{14C0DAF8-D4F4-38E0-D2E3-D129609C42D4}"/>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pic>
        <p:nvPicPr>
          <p:cNvPr id="10" name="Picture 9" descr="Chart, box and whisker chart&#10;&#10;Description automatically generated">
            <a:extLst>
              <a:ext uri="{FF2B5EF4-FFF2-40B4-BE49-F238E27FC236}">
                <a16:creationId xmlns:a16="http://schemas.microsoft.com/office/drawing/2014/main" id="{BD21EC44-E10C-2626-68D7-398F68706F58}"/>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Tree>
    <p:extLst>
      <p:ext uri="{BB962C8B-B14F-4D97-AF65-F5344CB8AC3E}">
        <p14:creationId xmlns:p14="http://schemas.microsoft.com/office/powerpoint/2010/main" val="3940065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3" name="Picture 2">
            <a:extLst>
              <a:ext uri="{FF2B5EF4-FFF2-40B4-BE49-F238E27FC236}">
                <a16:creationId xmlns:a16="http://schemas.microsoft.com/office/drawing/2014/main" id="{D23A5276-0CEE-7883-8B99-695559DD278C}"/>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34BB3419-9029-9AD4-6157-3DC7EAF14357}"/>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
        <p:nvSpPr>
          <p:cNvPr id="10" name="Rectangle 9">
            <a:extLst>
              <a:ext uri="{FF2B5EF4-FFF2-40B4-BE49-F238E27FC236}">
                <a16:creationId xmlns:a16="http://schemas.microsoft.com/office/drawing/2014/main" id="{349769BA-6D73-2D8E-175B-5AEDEDD1C6E6}"/>
              </a:ext>
            </a:extLst>
          </p:cNvPr>
          <p:cNvSpPr/>
          <p:nvPr/>
        </p:nvSpPr>
        <p:spPr>
          <a:xfrm>
            <a:off x="9863847" y="2029564"/>
            <a:ext cx="1650397" cy="1044377"/>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5478F-934A-F729-C289-74D1F30893AC}"/>
              </a:ext>
            </a:extLst>
          </p:cNvPr>
          <p:cNvSpPr/>
          <p:nvPr/>
        </p:nvSpPr>
        <p:spPr>
          <a:xfrm>
            <a:off x="5719864" y="625538"/>
            <a:ext cx="2704290" cy="2020386"/>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88673E5-6A3E-F6ED-8B31-9B486146D4FB}"/>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spTree>
    <p:extLst>
      <p:ext uri="{BB962C8B-B14F-4D97-AF65-F5344CB8AC3E}">
        <p14:creationId xmlns:p14="http://schemas.microsoft.com/office/powerpoint/2010/main" val="562786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426211-AE32-2FA5-7A0C-0C015630CAB8}"/>
              </a:ext>
            </a:extLst>
          </p:cNvPr>
          <p:cNvSpPr/>
          <p:nvPr/>
        </p:nvSpPr>
        <p:spPr>
          <a:xfrm>
            <a:off x="406079" y="1033943"/>
            <a:ext cx="11565371" cy="582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359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217F20F-ABAA-29AF-56D9-E6761F0FB03A}"/>
              </a:ext>
            </a:extLst>
          </p:cNvPr>
          <p:cNvSpPr/>
          <p:nvPr/>
        </p:nvSpPr>
        <p:spPr>
          <a:xfrm>
            <a:off x="406079" y="3803374"/>
            <a:ext cx="4352927" cy="305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9735DE-F699-AF89-32AF-20A8D3A2FB7D}"/>
              </a:ext>
            </a:extLst>
          </p:cNvPr>
          <p:cNvSpPr/>
          <p:nvPr/>
        </p:nvSpPr>
        <p:spPr>
          <a:xfrm>
            <a:off x="201847" y="3803374"/>
            <a:ext cx="7802466" cy="71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705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242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2098482" y="365125"/>
            <a:ext cx="7995036" cy="1325563"/>
          </a:xfrm>
        </p:spPr>
        <p:txBody>
          <a:bodyPr>
            <a:noAutofit/>
          </a:bodyPr>
          <a:lstStyle/>
          <a:p>
            <a:pPr algn="ctr"/>
            <a:r>
              <a:rPr lang="en-US" sz="3000" dirty="0">
                <a:latin typeface="Calibri" panose="020F0502020204030204" pitchFamily="34" charset="0"/>
                <a:cs typeface="Calibri" panose="020F0502020204030204" pitchFamily="34" charset="0"/>
              </a:rPr>
              <a:t>Myxoma virus evolved to</a:t>
            </a:r>
            <a:r>
              <a:rPr lang="en-US" sz="3000" b="1" dirty="0">
                <a:solidFill>
                  <a:srgbClr val="C00000"/>
                </a:solidFill>
                <a:latin typeface="Calibri" panose="020F0502020204030204" pitchFamily="34" charset="0"/>
                <a:cs typeface="Calibri" panose="020F0502020204030204" pitchFamily="34" charset="0"/>
              </a:rPr>
              <a:t> intermediate virulence</a:t>
            </a:r>
            <a:r>
              <a:rPr lang="en-US" sz="3000" dirty="0">
                <a:latin typeface="Calibri" panose="020F0502020204030204" pitchFamily="34" charset="0"/>
                <a:cs typeface="Calibri" panose="020F0502020204030204" pitchFamily="34" charset="0"/>
              </a:rPr>
              <a:t> in just a single year.</a:t>
            </a:r>
          </a:p>
        </p:txBody>
      </p:sp>
      <p:pic>
        <p:nvPicPr>
          <p:cNvPr id="8" name="Picture 7" descr="Table&#10;&#10;Description automatically generated">
            <a:extLst>
              <a:ext uri="{FF2B5EF4-FFF2-40B4-BE49-F238E27FC236}">
                <a16:creationId xmlns:a16="http://schemas.microsoft.com/office/drawing/2014/main" id="{C017F7EC-9B80-2DEA-9659-BAC03BA357DE}"/>
              </a:ext>
            </a:extLst>
          </p:cNvPr>
          <p:cNvPicPr>
            <a:picLocks noChangeAspect="1"/>
          </p:cNvPicPr>
          <p:nvPr/>
        </p:nvPicPr>
        <p:blipFill>
          <a:blip r:embed="rId3"/>
          <a:stretch>
            <a:fillRect/>
          </a:stretch>
        </p:blipFill>
        <p:spPr>
          <a:xfrm>
            <a:off x="1595561" y="1690688"/>
            <a:ext cx="8497957" cy="4572000"/>
          </a:xfrm>
          <a:prstGeom prst="rect">
            <a:avLst/>
          </a:prstGeom>
        </p:spPr>
      </p:pic>
      <p:sp>
        <p:nvSpPr>
          <p:cNvPr id="9" name="TextBox 8">
            <a:extLst>
              <a:ext uri="{FF2B5EF4-FFF2-40B4-BE49-F238E27FC236}">
                <a16:creationId xmlns:a16="http://schemas.microsoft.com/office/drawing/2014/main" id="{90EB09C8-E404-704E-0C7F-165C02985CB6}"/>
              </a:ext>
            </a:extLst>
          </p:cNvPr>
          <p:cNvSpPr txBox="1"/>
          <p:nvPr/>
        </p:nvSpPr>
        <p:spPr>
          <a:xfrm>
            <a:off x="9265920" y="6473726"/>
            <a:ext cx="2926080" cy="369332"/>
          </a:xfrm>
          <a:prstGeom prst="rect">
            <a:avLst/>
          </a:prstGeom>
          <a:solidFill>
            <a:schemeClr val="bg1"/>
          </a:solidFill>
        </p:spPr>
        <p:txBody>
          <a:bodyPr wrap="square" rtlCol="0">
            <a:spAutoFit/>
          </a:bodyPr>
          <a:lstStyle/>
          <a:p>
            <a:r>
              <a:rPr lang="en-US" dirty="0" err="1">
                <a:cs typeface="Franklin Gothic Medium"/>
              </a:rPr>
              <a:t>Fenner</a:t>
            </a:r>
            <a:r>
              <a:rPr lang="en-US" dirty="0">
                <a:cs typeface="Franklin Gothic Medium"/>
              </a:rPr>
              <a:t> 1983. </a:t>
            </a:r>
            <a:r>
              <a:rPr lang="en-US" i="1" dirty="0">
                <a:cs typeface="Franklin Gothic Medium"/>
              </a:rPr>
              <a:t>Proc Roy Soc B</a:t>
            </a:r>
          </a:p>
        </p:txBody>
      </p:sp>
      <p:sp>
        <p:nvSpPr>
          <p:cNvPr id="2" name="Rectangle 1">
            <a:extLst>
              <a:ext uri="{FF2B5EF4-FFF2-40B4-BE49-F238E27FC236}">
                <a16:creationId xmlns:a16="http://schemas.microsoft.com/office/drawing/2014/main" id="{CCA78F90-7B99-4440-8A47-850176905F43}"/>
              </a:ext>
            </a:extLst>
          </p:cNvPr>
          <p:cNvSpPr/>
          <p:nvPr/>
        </p:nvSpPr>
        <p:spPr>
          <a:xfrm>
            <a:off x="1595561" y="2425149"/>
            <a:ext cx="7137622" cy="503582"/>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EFEFBF-1CFD-650C-2D5C-B9511F4E696E}"/>
              </a:ext>
            </a:extLst>
          </p:cNvPr>
          <p:cNvSpPr/>
          <p:nvPr/>
        </p:nvSpPr>
        <p:spPr>
          <a:xfrm>
            <a:off x="1595561" y="3451157"/>
            <a:ext cx="7137622" cy="25179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901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61D6A70-29F6-B4D9-1D62-374D68AED30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76845" y="1391997"/>
            <a:ext cx="12192000" cy="6262777"/>
          </a:xfrm>
        </p:spPr>
        <p:txBody>
          <a:bodyPr>
            <a:normAutofit/>
          </a:bodyPr>
          <a:lstStyle/>
          <a:p>
            <a:r>
              <a:rPr lang="en-US" b="1" dirty="0">
                <a:effectLst/>
                <a:latin typeface="Calibri" panose="020F0502020204030204" pitchFamily="34" charset="0"/>
                <a:cs typeface="Calibri" panose="020F0502020204030204" pitchFamily="34" charset="0"/>
              </a:rPr>
              <a:t>Directly-transmitted</a:t>
            </a:r>
            <a:r>
              <a:rPr lang="en-US" dirty="0">
                <a:effectLst/>
                <a:latin typeface="Calibri" panose="020F0502020204030204" pitchFamily="34" charset="0"/>
                <a:cs typeface="Calibri" panose="020F0502020204030204" pitchFamily="34" charset="0"/>
              </a:rPr>
              <a:t> diseases are transmitted via exchange of bodily fluids</a:t>
            </a:r>
          </a:p>
          <a:p>
            <a:pPr lvl="1"/>
            <a:r>
              <a:rPr lang="en-US" sz="2600" dirty="0">
                <a:effectLst/>
                <a:latin typeface="Calibri" panose="020F0502020204030204" pitchFamily="34" charset="0"/>
                <a:cs typeface="Calibri" panose="020F0502020204030204" pitchFamily="34" charset="0"/>
              </a:rPr>
              <a:t>Droplet (&gt; 5 microns ) spread or direct contact</a:t>
            </a:r>
          </a:p>
          <a:p>
            <a:pPr lvl="1"/>
            <a:r>
              <a:rPr lang="en-US" sz="2600" dirty="0">
                <a:effectLst/>
                <a:latin typeface="Calibri" panose="020F0502020204030204" pitchFamily="34" charset="0"/>
                <a:cs typeface="Calibri" panose="020F0502020204030204" pitchFamily="34" charset="0"/>
              </a:rPr>
              <a:t>Includes sexually-transmitted pathogens, though often modeled with a more complex contact network</a:t>
            </a:r>
          </a:p>
          <a:p>
            <a:pPr lvl="1"/>
            <a:r>
              <a:rPr lang="en-US" sz="2600" dirty="0">
                <a:latin typeface="Calibri" panose="020F0502020204030204" pitchFamily="34" charset="0"/>
                <a:cs typeface="Calibri" panose="020F0502020204030204" pitchFamily="34" charset="0"/>
              </a:rPr>
              <a:t>Smallpox </a:t>
            </a:r>
            <a:r>
              <a:rPr lang="en-US" sz="2600" i="1" dirty="0">
                <a:latin typeface="Calibri" panose="020F0502020204030204" pitchFamily="34" charset="0"/>
                <a:cs typeface="Calibri" panose="020F0502020204030204" pitchFamily="34" charset="0"/>
              </a:rPr>
              <a:t>(Variola </a:t>
            </a:r>
            <a:r>
              <a:rPr lang="en-US" sz="2600" dirty="0">
                <a:latin typeface="Calibri" panose="020F0502020204030204" pitchFamily="34" charset="0"/>
                <a:cs typeface="Calibri" panose="020F0502020204030204" pitchFamily="34" charset="0"/>
              </a:rPr>
              <a:t>spp.)</a:t>
            </a:r>
            <a:r>
              <a:rPr lang="en-US" sz="2600" i="1" dirty="0">
                <a:latin typeface="Calibri" panose="020F0502020204030204" pitchFamily="34" charset="0"/>
                <a:cs typeface="Calibri" panose="020F0502020204030204" pitchFamily="34" charset="0"/>
              </a:rPr>
              <a:t>,</a:t>
            </a:r>
            <a:r>
              <a:rPr lang="en-US" sz="2600" dirty="0">
                <a:latin typeface="Calibri" panose="020F0502020204030204" pitchFamily="34" charset="0"/>
                <a:cs typeface="Calibri" panose="020F0502020204030204" pitchFamily="34" charset="0"/>
              </a:rPr>
              <a:t> HIV, Mononucleosis (</a:t>
            </a:r>
            <a:r>
              <a:rPr lang="en-US" sz="2600" i="1" dirty="0">
                <a:latin typeface="Calibri" panose="020F0502020204030204" pitchFamily="34" charset="0"/>
                <a:cs typeface="Calibri" panose="020F0502020204030204" pitchFamily="34" charset="0"/>
              </a:rPr>
              <a:t>Epstein Barr virus</a:t>
            </a:r>
            <a:r>
              <a:rPr lang="en-US" sz="2600" dirty="0">
                <a:latin typeface="Calibri" panose="020F0502020204030204" pitchFamily="34" charset="0"/>
                <a:cs typeface="Calibri" panose="020F0502020204030204" pitchFamily="34" charset="0"/>
              </a:rPr>
              <a:t>)</a:t>
            </a:r>
            <a:endParaRPr lang="en-US" sz="2600" dirty="0">
              <a:effectLst/>
              <a:latin typeface="Calibri" panose="020F0502020204030204" pitchFamily="34" charset="0"/>
              <a:cs typeface="Calibri" panose="020F0502020204030204" pitchFamily="34" charset="0"/>
            </a:endParaRPr>
          </a:p>
          <a:p>
            <a:r>
              <a:rPr lang="en-US" b="1" dirty="0">
                <a:effectLst/>
                <a:latin typeface="Calibri" panose="020F0502020204030204" pitchFamily="34" charset="0"/>
                <a:cs typeface="Calibri" panose="020F0502020204030204" pitchFamily="34" charset="0"/>
              </a:rPr>
              <a:t>Indirectly-transmitted </a:t>
            </a:r>
            <a:r>
              <a:rPr lang="en-US" dirty="0">
                <a:effectLst/>
                <a:latin typeface="Calibri" panose="020F0502020204030204" pitchFamily="34" charset="0"/>
                <a:cs typeface="Calibri" panose="020F0502020204030204" pitchFamily="34" charset="0"/>
              </a:rPr>
              <a:t>diseases are transmitted via droplets retained in air</a:t>
            </a:r>
          </a:p>
          <a:p>
            <a:pPr lvl="1"/>
            <a:r>
              <a:rPr lang="en-US" sz="2600" dirty="0">
                <a:latin typeface="Calibri" panose="020F0502020204030204" pitchFamily="34" charset="0"/>
                <a:cs typeface="Calibri" panose="020F0502020204030204" pitchFamily="34" charset="0"/>
              </a:rPr>
              <a:t>Droplets </a:t>
            </a:r>
            <a:r>
              <a:rPr lang="en-US" sz="2600" dirty="0">
                <a:effectLst/>
                <a:latin typeface="Calibri" panose="020F0502020204030204" pitchFamily="34" charset="0"/>
                <a:cs typeface="Calibri" panose="020F0502020204030204" pitchFamily="34" charset="0"/>
              </a:rPr>
              <a:t>&lt; 5 microns in diameter</a:t>
            </a:r>
            <a:endParaRPr lang="en-US" sz="2600" dirty="0">
              <a:latin typeface="Calibri" panose="020F0502020204030204" pitchFamily="34" charset="0"/>
              <a:cs typeface="Calibri" panose="020F0502020204030204" pitchFamily="34" charset="0"/>
            </a:endParaRPr>
          </a:p>
          <a:p>
            <a:pPr lvl="1"/>
            <a:r>
              <a:rPr lang="en-US" sz="2600" dirty="0">
                <a:latin typeface="Calibri" panose="020F0502020204030204" pitchFamily="34" charset="0"/>
                <a:cs typeface="Calibri" panose="020F0502020204030204" pitchFamily="34" charset="0"/>
              </a:rPr>
              <a:t>Measles, COVID (</a:t>
            </a:r>
            <a:r>
              <a:rPr lang="en-US" sz="2600" i="1" dirty="0">
                <a:latin typeface="Calibri" panose="020F0502020204030204" pitchFamily="34" charset="0"/>
                <a:cs typeface="Calibri" panose="020F0502020204030204" pitchFamily="34" charset="0"/>
              </a:rPr>
              <a:t>SARS-CoV-2</a:t>
            </a:r>
            <a:r>
              <a:rPr lang="en-US" sz="2600" dirty="0">
                <a:latin typeface="Calibri" panose="020F0502020204030204" pitchFamily="34" charset="0"/>
                <a:cs typeface="Calibri" panose="020F0502020204030204" pitchFamily="34" charset="0"/>
              </a:rPr>
              <a:t>)</a:t>
            </a:r>
            <a:endParaRPr lang="en-US" sz="2600" b="1" dirty="0">
              <a:effectLst/>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0F3F7F09-343E-FEC2-6222-F09B3A3993A8}"/>
              </a:ext>
            </a:extLst>
          </p:cNvPr>
          <p:cNvGrpSpPr/>
          <p:nvPr/>
        </p:nvGrpSpPr>
        <p:grpSpPr>
          <a:xfrm>
            <a:off x="5693434" y="3950898"/>
            <a:ext cx="3847381" cy="2907102"/>
            <a:chOff x="327374" y="2073006"/>
            <a:chExt cx="4580035" cy="3294981"/>
          </a:xfrm>
        </p:grpSpPr>
        <p:pic>
          <p:nvPicPr>
            <p:cNvPr id="12" name="Picture 11">
              <a:extLst>
                <a:ext uri="{FF2B5EF4-FFF2-40B4-BE49-F238E27FC236}">
                  <a16:creationId xmlns:a16="http://schemas.microsoft.com/office/drawing/2014/main" id="{566434C4-17E9-DAFA-8158-075717CD64C1}"/>
                </a:ext>
              </a:extLst>
            </p:cNvPr>
            <p:cNvPicPr>
              <a:picLocks noChangeAspect="1"/>
            </p:cNvPicPr>
            <p:nvPr/>
          </p:nvPicPr>
          <p:blipFill rotWithShape="1">
            <a:blip r:embed="rId3"/>
            <a:srcRect t="15150" b="12907"/>
            <a:stretch/>
          </p:blipFill>
          <p:spPr>
            <a:xfrm>
              <a:off x="327374" y="2073006"/>
              <a:ext cx="4580035" cy="3294981"/>
            </a:xfrm>
            <a:prstGeom prst="rect">
              <a:avLst/>
            </a:prstGeom>
          </p:spPr>
        </p:pic>
        <p:pic>
          <p:nvPicPr>
            <p:cNvPr id="13" name="Picture 12">
              <a:extLst>
                <a:ext uri="{FF2B5EF4-FFF2-40B4-BE49-F238E27FC236}">
                  <a16:creationId xmlns:a16="http://schemas.microsoft.com/office/drawing/2014/main" id="{3E9563C5-3C90-31A1-7530-56346FFFD7C8}"/>
                </a:ext>
              </a:extLst>
            </p:cNvPr>
            <p:cNvPicPr>
              <a:picLocks noChangeAspect="1"/>
            </p:cNvPicPr>
            <p:nvPr/>
          </p:nvPicPr>
          <p:blipFill rotWithShape="1">
            <a:blip r:embed="rId4"/>
            <a:srcRect l="7748" r="938"/>
            <a:stretch/>
          </p:blipFill>
          <p:spPr>
            <a:xfrm rot="20535299">
              <a:off x="1319164" y="4063835"/>
              <a:ext cx="577372" cy="437058"/>
            </a:xfrm>
            <a:prstGeom prst="rect">
              <a:avLst/>
            </a:prstGeom>
            <a:ln>
              <a:noFill/>
            </a:ln>
            <a:effectLst>
              <a:softEdge rad="112500"/>
            </a:effectLst>
          </p:spPr>
        </p:pic>
        <p:pic>
          <p:nvPicPr>
            <p:cNvPr id="14" name="Picture 13">
              <a:extLst>
                <a:ext uri="{FF2B5EF4-FFF2-40B4-BE49-F238E27FC236}">
                  <a16:creationId xmlns:a16="http://schemas.microsoft.com/office/drawing/2014/main" id="{602A1658-CF45-CA4A-4E1D-3DCB6467AD2A}"/>
                </a:ext>
              </a:extLst>
            </p:cNvPr>
            <p:cNvPicPr>
              <a:picLocks noChangeAspect="1"/>
            </p:cNvPicPr>
            <p:nvPr/>
          </p:nvPicPr>
          <p:blipFill rotWithShape="1">
            <a:blip r:embed="rId4"/>
            <a:srcRect l="7748" r="938"/>
            <a:stretch/>
          </p:blipFill>
          <p:spPr>
            <a:xfrm rot="19562422">
              <a:off x="3771786" y="3793111"/>
              <a:ext cx="577372" cy="437058"/>
            </a:xfrm>
            <a:prstGeom prst="rect">
              <a:avLst/>
            </a:prstGeom>
            <a:ln>
              <a:noFill/>
            </a:ln>
            <a:effectLst>
              <a:softEdge rad="112500"/>
            </a:effectLst>
          </p:spPr>
        </p:pic>
        <p:pic>
          <p:nvPicPr>
            <p:cNvPr id="15" name="Picture 14">
              <a:extLst>
                <a:ext uri="{FF2B5EF4-FFF2-40B4-BE49-F238E27FC236}">
                  <a16:creationId xmlns:a16="http://schemas.microsoft.com/office/drawing/2014/main" id="{C7B45C8C-F0D2-E813-13FC-30D898E2FC0A}"/>
                </a:ext>
              </a:extLst>
            </p:cNvPr>
            <p:cNvPicPr>
              <a:picLocks noChangeAspect="1"/>
            </p:cNvPicPr>
            <p:nvPr/>
          </p:nvPicPr>
          <p:blipFill rotWithShape="1">
            <a:blip r:embed="rId4"/>
            <a:srcRect l="7748" r="938"/>
            <a:stretch/>
          </p:blipFill>
          <p:spPr>
            <a:xfrm rot="1511770">
              <a:off x="4222379" y="4301160"/>
              <a:ext cx="577372" cy="437058"/>
            </a:xfrm>
            <a:prstGeom prst="rect">
              <a:avLst/>
            </a:prstGeom>
            <a:ln>
              <a:noFill/>
            </a:ln>
            <a:effectLst>
              <a:softEdge rad="112500"/>
            </a:effectLst>
          </p:spPr>
        </p:pic>
        <p:pic>
          <p:nvPicPr>
            <p:cNvPr id="16" name="Picture 15">
              <a:extLst>
                <a:ext uri="{FF2B5EF4-FFF2-40B4-BE49-F238E27FC236}">
                  <a16:creationId xmlns:a16="http://schemas.microsoft.com/office/drawing/2014/main" id="{D94BD6E7-AB12-5195-CFF6-CEE7D96F19D5}"/>
                </a:ext>
              </a:extLst>
            </p:cNvPr>
            <p:cNvPicPr>
              <a:picLocks noChangeAspect="1"/>
            </p:cNvPicPr>
            <p:nvPr/>
          </p:nvPicPr>
          <p:blipFill rotWithShape="1">
            <a:blip r:embed="rId4"/>
            <a:srcRect l="7748" r="938"/>
            <a:stretch/>
          </p:blipFill>
          <p:spPr>
            <a:xfrm rot="18638973">
              <a:off x="3620268" y="4309804"/>
              <a:ext cx="577372" cy="437058"/>
            </a:xfrm>
            <a:prstGeom prst="rect">
              <a:avLst/>
            </a:prstGeom>
            <a:ln>
              <a:noFill/>
            </a:ln>
            <a:effectLst>
              <a:softEdge rad="112500"/>
            </a:effectLst>
          </p:spPr>
        </p:pic>
        <p:pic>
          <p:nvPicPr>
            <p:cNvPr id="17" name="Picture 16">
              <a:extLst>
                <a:ext uri="{FF2B5EF4-FFF2-40B4-BE49-F238E27FC236}">
                  <a16:creationId xmlns:a16="http://schemas.microsoft.com/office/drawing/2014/main" id="{979D9364-D628-EE11-E498-B8B538FA0A06}"/>
                </a:ext>
              </a:extLst>
            </p:cNvPr>
            <p:cNvPicPr>
              <a:picLocks noChangeAspect="1"/>
            </p:cNvPicPr>
            <p:nvPr/>
          </p:nvPicPr>
          <p:blipFill rotWithShape="1">
            <a:blip r:embed="rId4"/>
            <a:srcRect l="7748" r="938"/>
            <a:stretch/>
          </p:blipFill>
          <p:spPr>
            <a:xfrm rot="18849132">
              <a:off x="1184957" y="3556527"/>
              <a:ext cx="562676" cy="425933"/>
            </a:xfrm>
            <a:prstGeom prst="rect">
              <a:avLst/>
            </a:prstGeom>
            <a:ln>
              <a:noFill/>
            </a:ln>
            <a:effectLst>
              <a:softEdge rad="112500"/>
            </a:effectLst>
          </p:spPr>
        </p:pic>
        <p:pic>
          <p:nvPicPr>
            <p:cNvPr id="18" name="Picture 17">
              <a:extLst>
                <a:ext uri="{FF2B5EF4-FFF2-40B4-BE49-F238E27FC236}">
                  <a16:creationId xmlns:a16="http://schemas.microsoft.com/office/drawing/2014/main" id="{A8603D5C-6C77-643F-D5DD-D909676EFBA7}"/>
                </a:ext>
              </a:extLst>
            </p:cNvPr>
            <p:cNvPicPr>
              <a:picLocks noChangeAspect="1"/>
            </p:cNvPicPr>
            <p:nvPr/>
          </p:nvPicPr>
          <p:blipFill rotWithShape="1">
            <a:blip r:embed="rId4"/>
            <a:srcRect l="7748" r="938"/>
            <a:stretch/>
          </p:blipFill>
          <p:spPr>
            <a:xfrm rot="21333764">
              <a:off x="1592151" y="3727665"/>
              <a:ext cx="577372" cy="437058"/>
            </a:xfrm>
            <a:prstGeom prst="rect">
              <a:avLst/>
            </a:prstGeom>
            <a:ln>
              <a:noFill/>
            </a:ln>
            <a:effectLst>
              <a:softEdge rad="112500"/>
            </a:effectLst>
          </p:spPr>
        </p:pic>
        <p:pic>
          <p:nvPicPr>
            <p:cNvPr id="19" name="Picture 18">
              <a:extLst>
                <a:ext uri="{FF2B5EF4-FFF2-40B4-BE49-F238E27FC236}">
                  <a16:creationId xmlns:a16="http://schemas.microsoft.com/office/drawing/2014/main" id="{F51D870E-DD2A-87C8-9666-8AEDF6FABEE4}"/>
                </a:ext>
              </a:extLst>
            </p:cNvPr>
            <p:cNvPicPr>
              <a:picLocks noChangeAspect="1"/>
            </p:cNvPicPr>
            <p:nvPr/>
          </p:nvPicPr>
          <p:blipFill rotWithShape="1">
            <a:blip r:embed="rId4"/>
            <a:srcRect l="7748" r="938"/>
            <a:stretch/>
          </p:blipFill>
          <p:spPr>
            <a:xfrm rot="635091">
              <a:off x="2120015" y="4177696"/>
              <a:ext cx="577372" cy="437058"/>
            </a:xfrm>
            <a:prstGeom prst="rect">
              <a:avLst/>
            </a:prstGeom>
            <a:ln>
              <a:noFill/>
            </a:ln>
            <a:effectLst>
              <a:softEdge rad="112500"/>
            </a:effectLst>
          </p:spPr>
        </p:pic>
        <p:pic>
          <p:nvPicPr>
            <p:cNvPr id="20" name="Picture 19">
              <a:extLst>
                <a:ext uri="{FF2B5EF4-FFF2-40B4-BE49-F238E27FC236}">
                  <a16:creationId xmlns:a16="http://schemas.microsoft.com/office/drawing/2014/main" id="{158BDC3B-9182-86F0-DE9A-B41189837455}"/>
                </a:ext>
              </a:extLst>
            </p:cNvPr>
            <p:cNvPicPr>
              <a:picLocks noChangeAspect="1"/>
            </p:cNvPicPr>
            <p:nvPr/>
          </p:nvPicPr>
          <p:blipFill rotWithShape="1">
            <a:blip r:embed="rId4"/>
            <a:srcRect l="7748" r="938"/>
            <a:stretch/>
          </p:blipFill>
          <p:spPr>
            <a:xfrm rot="19562422">
              <a:off x="1863268" y="3934626"/>
              <a:ext cx="577372" cy="437058"/>
            </a:xfrm>
            <a:prstGeom prst="rect">
              <a:avLst/>
            </a:prstGeom>
            <a:ln>
              <a:noFill/>
            </a:ln>
            <a:effectLst>
              <a:softEdge rad="112500"/>
            </a:effectLst>
          </p:spPr>
        </p:pic>
        <p:pic>
          <p:nvPicPr>
            <p:cNvPr id="21" name="Picture 20">
              <a:extLst>
                <a:ext uri="{FF2B5EF4-FFF2-40B4-BE49-F238E27FC236}">
                  <a16:creationId xmlns:a16="http://schemas.microsoft.com/office/drawing/2014/main" id="{9D6E25DC-B98C-782F-C61C-484D12F3D335}"/>
                </a:ext>
              </a:extLst>
            </p:cNvPr>
            <p:cNvPicPr>
              <a:picLocks noChangeAspect="1"/>
            </p:cNvPicPr>
            <p:nvPr/>
          </p:nvPicPr>
          <p:blipFill rotWithShape="1">
            <a:blip r:embed="rId4"/>
            <a:srcRect l="7748" r="938"/>
            <a:stretch/>
          </p:blipFill>
          <p:spPr>
            <a:xfrm rot="21334791">
              <a:off x="2101841" y="3501173"/>
              <a:ext cx="577372" cy="437058"/>
            </a:xfrm>
            <a:prstGeom prst="rect">
              <a:avLst/>
            </a:prstGeom>
            <a:ln>
              <a:noFill/>
            </a:ln>
            <a:effectLst>
              <a:softEdge rad="112500"/>
            </a:effectLst>
          </p:spPr>
        </p:pic>
        <p:pic>
          <p:nvPicPr>
            <p:cNvPr id="22" name="Picture 21">
              <a:extLst>
                <a:ext uri="{FF2B5EF4-FFF2-40B4-BE49-F238E27FC236}">
                  <a16:creationId xmlns:a16="http://schemas.microsoft.com/office/drawing/2014/main" id="{0CF2E63B-C894-26CB-C68B-8ACB680DB7C0}"/>
                </a:ext>
              </a:extLst>
            </p:cNvPr>
            <p:cNvPicPr>
              <a:picLocks noChangeAspect="1"/>
            </p:cNvPicPr>
            <p:nvPr/>
          </p:nvPicPr>
          <p:blipFill rotWithShape="1">
            <a:blip r:embed="rId4"/>
            <a:srcRect l="7748" r="938"/>
            <a:stretch/>
          </p:blipFill>
          <p:spPr>
            <a:xfrm>
              <a:off x="1603401" y="4307646"/>
              <a:ext cx="577372" cy="437058"/>
            </a:xfrm>
            <a:prstGeom prst="rect">
              <a:avLst/>
            </a:prstGeom>
            <a:ln>
              <a:noFill/>
            </a:ln>
            <a:effectLst>
              <a:softEdge rad="112500"/>
            </a:effectLst>
          </p:spPr>
        </p:pic>
      </p:grpSp>
      <p:grpSp>
        <p:nvGrpSpPr>
          <p:cNvPr id="25" name="Group 24">
            <a:extLst>
              <a:ext uri="{FF2B5EF4-FFF2-40B4-BE49-F238E27FC236}">
                <a16:creationId xmlns:a16="http://schemas.microsoft.com/office/drawing/2014/main" id="{D0B8BC51-B4F6-C0BF-773A-B3ABCCFDE5D7}"/>
              </a:ext>
            </a:extLst>
          </p:cNvPr>
          <p:cNvGrpSpPr/>
          <p:nvPr/>
        </p:nvGrpSpPr>
        <p:grpSpPr>
          <a:xfrm>
            <a:off x="-205013" y="4915324"/>
            <a:ext cx="5045543" cy="1670130"/>
            <a:chOff x="2758440" y="1630363"/>
            <a:chExt cx="5931043" cy="2105241"/>
          </a:xfrm>
        </p:grpSpPr>
        <p:grpSp>
          <p:nvGrpSpPr>
            <p:cNvPr id="29" name="Group 28">
              <a:extLst>
                <a:ext uri="{FF2B5EF4-FFF2-40B4-BE49-F238E27FC236}">
                  <a16:creationId xmlns:a16="http://schemas.microsoft.com/office/drawing/2014/main" id="{64C81B48-AC23-1217-BED4-F65E5377676E}"/>
                </a:ext>
              </a:extLst>
            </p:cNvPr>
            <p:cNvGrpSpPr/>
            <p:nvPr/>
          </p:nvGrpSpPr>
          <p:grpSpPr>
            <a:xfrm>
              <a:off x="2758440" y="1630363"/>
              <a:ext cx="5931043" cy="2105241"/>
              <a:chOff x="2634893" y="952481"/>
              <a:chExt cx="5931043" cy="2105241"/>
            </a:xfrm>
          </p:grpSpPr>
          <p:grpSp>
            <p:nvGrpSpPr>
              <p:cNvPr id="32" name="Group 31">
                <a:extLst>
                  <a:ext uri="{FF2B5EF4-FFF2-40B4-BE49-F238E27FC236}">
                    <a16:creationId xmlns:a16="http://schemas.microsoft.com/office/drawing/2014/main" id="{38C80779-03E2-A0A9-5478-A09668272BAE}"/>
                  </a:ext>
                </a:extLst>
              </p:cNvPr>
              <p:cNvGrpSpPr/>
              <p:nvPr/>
            </p:nvGrpSpPr>
            <p:grpSpPr>
              <a:xfrm>
                <a:off x="4545362" y="1525402"/>
                <a:ext cx="4020574" cy="1448257"/>
                <a:chOff x="3433421" y="1996212"/>
                <a:chExt cx="4020574" cy="1448257"/>
              </a:xfrm>
            </p:grpSpPr>
            <p:grpSp>
              <p:nvGrpSpPr>
                <p:cNvPr id="42" name="Group 41">
                  <a:extLst>
                    <a:ext uri="{FF2B5EF4-FFF2-40B4-BE49-F238E27FC236}">
                      <a16:creationId xmlns:a16="http://schemas.microsoft.com/office/drawing/2014/main" id="{4BABDC35-B39B-BDA1-EAE9-D831E2DB4A16}"/>
                    </a:ext>
                  </a:extLst>
                </p:cNvPr>
                <p:cNvGrpSpPr/>
                <p:nvPr/>
              </p:nvGrpSpPr>
              <p:grpSpPr>
                <a:xfrm>
                  <a:off x="3433421" y="1996212"/>
                  <a:ext cx="3166363" cy="1448257"/>
                  <a:chOff x="3456377" y="2549616"/>
                  <a:chExt cx="2267793" cy="961934"/>
                </a:xfrm>
              </p:grpSpPr>
              <p:graphicFrame>
                <p:nvGraphicFramePr>
                  <p:cNvPr id="45" name="Object 44">
                    <a:extLst>
                      <a:ext uri="{FF2B5EF4-FFF2-40B4-BE49-F238E27FC236}">
                        <a16:creationId xmlns:a16="http://schemas.microsoft.com/office/drawing/2014/main" id="{D76D4514-80F4-242A-A963-A380DD73EE18}"/>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BE495D61-4639-9256-955E-BA1619475C38}"/>
                      </a:ext>
                    </a:extLst>
                  </p:cNvPr>
                  <p:cNvGrpSpPr/>
                  <p:nvPr/>
                </p:nvGrpSpPr>
                <p:grpSpPr>
                  <a:xfrm>
                    <a:off x="3456377" y="2549616"/>
                    <a:ext cx="2267793" cy="621784"/>
                    <a:chOff x="4032088" y="2139665"/>
                    <a:chExt cx="2267793" cy="621784"/>
                  </a:xfrm>
                </p:grpSpPr>
                <p:sp>
                  <p:nvSpPr>
                    <p:cNvPr id="49" name="Rectangle 48">
                      <a:extLst>
                        <a:ext uri="{FF2B5EF4-FFF2-40B4-BE49-F238E27FC236}">
                          <a16:creationId xmlns:a16="http://schemas.microsoft.com/office/drawing/2014/main" id="{B03C86F2-7E74-CE1C-7821-E6AEBD3FE46C}"/>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50" name="Rectangle 49">
                      <a:extLst>
                        <a:ext uri="{FF2B5EF4-FFF2-40B4-BE49-F238E27FC236}">
                          <a16:creationId xmlns:a16="http://schemas.microsoft.com/office/drawing/2014/main" id="{764582AA-790F-5B9B-DB84-8E45CB554BA0}"/>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47" name="Straight Arrow Connector 46">
                    <a:extLst>
                      <a:ext uri="{FF2B5EF4-FFF2-40B4-BE49-F238E27FC236}">
                        <a16:creationId xmlns:a16="http://schemas.microsoft.com/office/drawing/2014/main" id="{9CC20F75-E6CF-29F2-B3F3-232CAC8AB60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9FE0B0B-412A-06C2-614D-9818B207CAE5}"/>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43" name="Rectangle 42">
                  <a:extLst>
                    <a:ext uri="{FF2B5EF4-FFF2-40B4-BE49-F238E27FC236}">
                      <a16:creationId xmlns:a16="http://schemas.microsoft.com/office/drawing/2014/main" id="{D116F667-D550-3112-230A-8ECEB74B6A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44" name="Rectangle 43">
                  <a:extLst>
                    <a:ext uri="{FF2B5EF4-FFF2-40B4-BE49-F238E27FC236}">
                      <a16:creationId xmlns:a16="http://schemas.microsoft.com/office/drawing/2014/main" id="{51DD3DC3-4F6A-6E14-3D63-D78F725FF8B9}"/>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33" name="Curved Connector 32">
                <a:extLst>
                  <a:ext uri="{FF2B5EF4-FFF2-40B4-BE49-F238E27FC236}">
                    <a16:creationId xmlns:a16="http://schemas.microsoft.com/office/drawing/2014/main" id="{88587B9A-D4CF-B196-75D1-189422D0B767}"/>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767CBAA-41E4-B595-7585-B6F67442B2AA}"/>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8050DE54-EBF0-DDD1-34E3-694C44B18C4A}"/>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A879BB41-300A-0CAE-7871-5E610DF013B1}"/>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099603C-ADFA-EFAA-7DE6-8CB1243972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374DAEAE-EAE8-2615-4BD7-123FA87A47D2}"/>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39" name="Rectangle 38">
                <a:extLst>
                  <a:ext uri="{FF2B5EF4-FFF2-40B4-BE49-F238E27FC236}">
                    <a16:creationId xmlns:a16="http://schemas.microsoft.com/office/drawing/2014/main" id="{5301217C-CF7A-8916-ACEA-EBCA4A93C766}"/>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0" name="Rectangle 39">
                <a:extLst>
                  <a:ext uri="{FF2B5EF4-FFF2-40B4-BE49-F238E27FC236}">
                    <a16:creationId xmlns:a16="http://schemas.microsoft.com/office/drawing/2014/main" id="{BB1F1F6B-C500-F390-872D-F2D346D061BE}"/>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1" name="Rectangle 40">
                <a:extLst>
                  <a:ext uri="{FF2B5EF4-FFF2-40B4-BE49-F238E27FC236}">
                    <a16:creationId xmlns:a16="http://schemas.microsoft.com/office/drawing/2014/main" id="{A6630821-12BE-4AD7-8A58-DFFF5A36A853}"/>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31" name="Rectangle 30">
              <a:extLst>
                <a:ext uri="{FF2B5EF4-FFF2-40B4-BE49-F238E27FC236}">
                  <a16:creationId xmlns:a16="http://schemas.microsoft.com/office/drawing/2014/main" id="{6F9E52EA-EB0A-0C0A-7967-7D54286AB742}"/>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Tree>
    <p:extLst>
      <p:ext uri="{BB962C8B-B14F-4D97-AF65-F5344CB8AC3E}">
        <p14:creationId xmlns:p14="http://schemas.microsoft.com/office/powerpoint/2010/main" val="1571692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919FA9B2-06FE-87EC-61C8-D25C99A6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07" y="1296770"/>
            <a:ext cx="4510694" cy="3765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FC9DEE-E0B4-097C-B2F8-E8E280EE5A09}"/>
              </a:ext>
            </a:extLst>
          </p:cNvPr>
          <p:cNvSpPr txBox="1"/>
          <p:nvPr/>
        </p:nvSpPr>
        <p:spPr>
          <a:xfrm>
            <a:off x="274320" y="5062219"/>
            <a:ext cx="2651760" cy="1477328"/>
          </a:xfrm>
          <a:prstGeom prst="rect">
            <a:avLst/>
          </a:prstGeom>
          <a:solidFill>
            <a:schemeClr val="bg1"/>
          </a:solidFill>
        </p:spPr>
        <p:txBody>
          <a:bodyPr wrap="square" rtlCol="0">
            <a:spAutoFit/>
          </a:bodyPr>
          <a:lstStyle/>
          <a:p>
            <a:r>
              <a:rPr lang="en-US" b="0" i="0" dirty="0">
                <a:solidFill>
                  <a:srgbClr val="202122"/>
                </a:solidFill>
                <a:effectLst/>
              </a:rPr>
              <a:t>Rabbits around a waterhole in the myxomatosis trial site on </a:t>
            </a:r>
            <a:r>
              <a:rPr lang="en-US" b="0" i="0" dirty="0" err="1">
                <a:solidFill>
                  <a:srgbClr val="202122"/>
                </a:solidFill>
                <a:effectLst/>
              </a:rPr>
              <a:t>Wardang</a:t>
            </a:r>
            <a:r>
              <a:rPr lang="en-US" b="0" i="0" dirty="0">
                <a:solidFill>
                  <a:srgbClr val="202122"/>
                </a:solidFill>
                <a:effectLst/>
              </a:rPr>
              <a:t> Island, Australia, 1938</a:t>
            </a:r>
            <a:endParaRPr lang="en-US" i="1" dirty="0">
              <a:cs typeface="Franklin Gothic Medium"/>
            </a:endParaRPr>
          </a:p>
        </p:txBody>
      </p:sp>
      <p:sp>
        <p:nvSpPr>
          <p:cNvPr id="5" name="Title 5">
            <a:extLst>
              <a:ext uri="{FF2B5EF4-FFF2-40B4-BE49-F238E27FC236}">
                <a16:creationId xmlns:a16="http://schemas.microsoft.com/office/drawing/2014/main" id="{39F591D3-FCF0-A99A-9DCD-A4DD7A57FE50}"/>
              </a:ext>
            </a:extLst>
          </p:cNvPr>
          <p:cNvSpPr>
            <a:spLocks noGrp="1"/>
          </p:cNvSpPr>
          <p:nvPr>
            <p:ph type="title"/>
          </p:nvPr>
        </p:nvSpPr>
        <p:spPr>
          <a:xfrm>
            <a:off x="609600" y="153090"/>
            <a:ext cx="10972800" cy="1325563"/>
          </a:xfrm>
        </p:spPr>
        <p:txBody>
          <a:bodyPr>
            <a:noAutofit/>
          </a:bodyPr>
          <a:lstStyle/>
          <a:p>
            <a:pPr algn="ctr"/>
            <a:r>
              <a:rPr lang="en-US" sz="3000" dirty="0">
                <a:latin typeface="Calibri" panose="020F0502020204030204" pitchFamily="34" charset="0"/>
                <a:cs typeface="Calibri" panose="020F0502020204030204" pitchFamily="34" charset="0"/>
              </a:rPr>
              <a:t>For Myxoma virus, </a:t>
            </a:r>
            <a:r>
              <a:rPr lang="en-US" sz="3000" b="1" dirty="0">
                <a:solidFill>
                  <a:srgbClr val="C00000"/>
                </a:solidFill>
                <a:latin typeface="Calibri" panose="020F0502020204030204" pitchFamily="34" charset="0"/>
                <a:cs typeface="Calibri" panose="020F0502020204030204" pitchFamily="34" charset="0"/>
              </a:rPr>
              <a:t>intermediate virulence evolution </a:t>
            </a:r>
            <a:r>
              <a:rPr lang="en-US" sz="3000" dirty="0">
                <a:latin typeface="Calibri" panose="020F0502020204030204" pitchFamily="34" charset="0"/>
                <a:cs typeface="Calibri" panose="020F0502020204030204" pitchFamily="34" charset="0"/>
              </a:rPr>
              <a:t>resulted from </a:t>
            </a:r>
            <a:r>
              <a:rPr lang="en-US" sz="3000" b="1" dirty="0">
                <a:solidFill>
                  <a:srgbClr val="C00000"/>
                </a:solidFill>
                <a:latin typeface="Calibri" panose="020F0502020204030204" pitchFamily="34" charset="0"/>
                <a:cs typeface="Calibri" panose="020F0502020204030204" pitchFamily="34" charset="0"/>
              </a:rPr>
              <a:t>optimization of the tradeoffs between virulence and transmission</a:t>
            </a:r>
            <a:r>
              <a:rPr lang="en-US" sz="3000" dirty="0">
                <a:latin typeface="Calibri" panose="020F0502020204030204" pitchFamily="34" charset="0"/>
                <a:cs typeface="Calibri" panose="020F0502020204030204" pitchFamily="34" charset="0"/>
              </a:rPr>
              <a:t>.</a:t>
            </a:r>
          </a:p>
        </p:txBody>
      </p:sp>
      <p:pic>
        <p:nvPicPr>
          <p:cNvPr id="4" name="Picture 3" descr="Chart, histogram&#10;&#10;Description automatically generated">
            <a:extLst>
              <a:ext uri="{FF2B5EF4-FFF2-40B4-BE49-F238E27FC236}">
                <a16:creationId xmlns:a16="http://schemas.microsoft.com/office/drawing/2014/main" id="{CB1D8014-EA1B-10D6-5716-613004181307}"/>
              </a:ext>
            </a:extLst>
          </p:cNvPr>
          <p:cNvPicPr>
            <a:picLocks noChangeAspect="1"/>
          </p:cNvPicPr>
          <p:nvPr/>
        </p:nvPicPr>
        <p:blipFill>
          <a:blip r:embed="rId4"/>
          <a:stretch>
            <a:fillRect/>
          </a:stretch>
        </p:blipFill>
        <p:spPr>
          <a:xfrm>
            <a:off x="5829300" y="1504950"/>
            <a:ext cx="5753100" cy="3848100"/>
          </a:xfrm>
          <a:prstGeom prst="rect">
            <a:avLst/>
          </a:prstGeom>
        </p:spPr>
      </p:pic>
      <p:sp>
        <p:nvSpPr>
          <p:cNvPr id="6" name="TextBox 5">
            <a:extLst>
              <a:ext uri="{FF2B5EF4-FFF2-40B4-BE49-F238E27FC236}">
                <a16:creationId xmlns:a16="http://schemas.microsoft.com/office/drawing/2014/main" id="{BEC7F34B-1239-2AA3-6C92-0AF8B897E96F}"/>
              </a:ext>
            </a:extLst>
          </p:cNvPr>
          <p:cNvSpPr txBox="1"/>
          <p:nvPr/>
        </p:nvSpPr>
        <p:spPr>
          <a:xfrm>
            <a:off x="6639338" y="6211669"/>
            <a:ext cx="5552662" cy="646331"/>
          </a:xfrm>
          <a:prstGeom prst="rect">
            <a:avLst/>
          </a:prstGeom>
          <a:solidFill>
            <a:schemeClr val="bg1"/>
          </a:solidFill>
        </p:spPr>
        <p:txBody>
          <a:bodyPr wrap="square" rtlCol="0">
            <a:spAutoFit/>
          </a:bodyPr>
          <a:lstStyle/>
          <a:p>
            <a:pPr algn="r"/>
            <a:r>
              <a:rPr lang="en-US" dirty="0">
                <a:cs typeface="Franklin Gothic Medium"/>
              </a:rPr>
              <a:t>Dwyer, Levin, and </a:t>
            </a:r>
            <a:r>
              <a:rPr lang="en-US" dirty="0" err="1">
                <a:cs typeface="Franklin Gothic Medium"/>
              </a:rPr>
              <a:t>Buttel</a:t>
            </a:r>
            <a:r>
              <a:rPr lang="en-US" dirty="0">
                <a:cs typeface="Franklin Gothic Medium"/>
              </a:rPr>
              <a:t>. 1990. </a:t>
            </a:r>
          </a:p>
          <a:p>
            <a:pPr algn="r"/>
            <a:r>
              <a:rPr lang="en-US" i="1" dirty="0">
                <a:cs typeface="Franklin Gothic Medium"/>
              </a:rPr>
              <a:t>Ecological Monographs.</a:t>
            </a:r>
          </a:p>
        </p:txBody>
      </p:sp>
      <p:pic>
        <p:nvPicPr>
          <p:cNvPr id="8" name="Picture 7" descr="Text&#10;&#10;Description automatically generated">
            <a:extLst>
              <a:ext uri="{FF2B5EF4-FFF2-40B4-BE49-F238E27FC236}">
                <a16:creationId xmlns:a16="http://schemas.microsoft.com/office/drawing/2014/main" id="{57530223-5224-8050-1476-2F108B03E4D0}"/>
              </a:ext>
            </a:extLst>
          </p:cNvPr>
          <p:cNvPicPr>
            <a:picLocks noChangeAspect="1"/>
          </p:cNvPicPr>
          <p:nvPr/>
        </p:nvPicPr>
        <p:blipFill rotWithShape="1">
          <a:blip r:embed="rId5"/>
          <a:srcRect l="13843" t="21480" r="5339"/>
          <a:stretch/>
        </p:blipFill>
        <p:spPr>
          <a:xfrm>
            <a:off x="5763040" y="5487802"/>
            <a:ext cx="3454659" cy="1370198"/>
          </a:xfrm>
          <a:prstGeom prst="rect">
            <a:avLst/>
          </a:prstGeom>
        </p:spPr>
      </p:pic>
      <p:cxnSp>
        <p:nvCxnSpPr>
          <p:cNvPr id="9" name="Straight Arrow Connector 8">
            <a:extLst>
              <a:ext uri="{FF2B5EF4-FFF2-40B4-BE49-F238E27FC236}">
                <a16:creationId xmlns:a16="http://schemas.microsoft.com/office/drawing/2014/main" id="{D4647779-46E6-287C-AAA5-68C67F30612B}"/>
              </a:ext>
            </a:extLst>
          </p:cNvPr>
          <p:cNvCxnSpPr>
            <a:cxnSpLocks/>
          </p:cNvCxnSpPr>
          <p:nvPr/>
        </p:nvCxnSpPr>
        <p:spPr>
          <a:xfrm flipV="1">
            <a:off x="5963480" y="3852986"/>
            <a:ext cx="152748" cy="440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BDAFCC7-85C2-A686-CA29-80B1D919A82B}"/>
              </a:ext>
            </a:extLst>
          </p:cNvPr>
          <p:cNvSpPr txBox="1">
            <a:spLocks/>
          </p:cNvSpPr>
          <p:nvPr/>
        </p:nvSpPr>
        <p:spPr>
          <a:xfrm>
            <a:off x="4838289" y="3985096"/>
            <a:ext cx="1513844"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Cumulative transmission function, similar to R</a:t>
            </a:r>
            <a:r>
              <a:rPr lang="en-US" sz="1800" baseline="-25000" dirty="0">
                <a:latin typeface="+mn-lt"/>
              </a:rPr>
              <a:t>0</a:t>
            </a:r>
          </a:p>
        </p:txBody>
      </p:sp>
    </p:spTree>
    <p:extLst>
      <p:ext uri="{BB962C8B-B14F-4D97-AF65-F5344CB8AC3E}">
        <p14:creationId xmlns:p14="http://schemas.microsoft.com/office/powerpoint/2010/main" val="15655621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B2EB-F642-10F4-16B7-378D82B2CBB2}"/>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pic>
        <p:nvPicPr>
          <p:cNvPr id="5" name="Content Placeholder 4" descr="Chart, line chart&#10;&#10;Description automatically generated">
            <a:extLst>
              <a:ext uri="{FF2B5EF4-FFF2-40B4-BE49-F238E27FC236}">
                <a16:creationId xmlns:a16="http://schemas.microsoft.com/office/drawing/2014/main" id="{EF187663-4253-27FA-89FD-AB4B2B272E4A}"/>
              </a:ext>
            </a:extLst>
          </p:cNvPr>
          <p:cNvPicPr>
            <a:picLocks noGrp="1" noChangeAspect="1"/>
          </p:cNvPicPr>
          <p:nvPr>
            <p:ph idx="1"/>
          </p:nvPr>
        </p:nvPicPr>
        <p:blipFill rotWithShape="1">
          <a:blip r:embed="rId3"/>
          <a:srcRect r="2707"/>
          <a:stretch/>
        </p:blipFill>
        <p:spPr>
          <a:xfrm>
            <a:off x="371060" y="2879475"/>
            <a:ext cx="8096542" cy="3541203"/>
          </a:xfrm>
        </p:spPr>
      </p:pic>
      <p:pic>
        <p:nvPicPr>
          <p:cNvPr id="8" name="Picture 7" descr="A close up of a bug&#10;&#10;Description automatically generated with low confidence">
            <a:extLst>
              <a:ext uri="{FF2B5EF4-FFF2-40B4-BE49-F238E27FC236}">
                <a16:creationId xmlns:a16="http://schemas.microsoft.com/office/drawing/2014/main" id="{D152420B-EB7D-100B-6048-F8F79EE58E6D}"/>
              </a:ext>
            </a:extLst>
          </p:cNvPr>
          <p:cNvPicPr>
            <a:picLocks noChangeAspect="1"/>
          </p:cNvPicPr>
          <p:nvPr/>
        </p:nvPicPr>
        <p:blipFill>
          <a:blip r:embed="rId4"/>
          <a:stretch>
            <a:fillRect/>
          </a:stretch>
        </p:blipFill>
        <p:spPr>
          <a:xfrm>
            <a:off x="8586870" y="776288"/>
            <a:ext cx="3480569" cy="5032375"/>
          </a:xfrm>
          <a:prstGeom prst="rect">
            <a:avLst/>
          </a:prstGeom>
          <a:ln>
            <a:noFill/>
          </a:ln>
          <a:effectLst>
            <a:softEdge rad="112500"/>
          </a:effectLst>
        </p:spPr>
      </p:pic>
      <p:sp>
        <p:nvSpPr>
          <p:cNvPr id="9" name="Content Placeholder 2">
            <a:extLst>
              <a:ext uri="{FF2B5EF4-FFF2-40B4-BE49-F238E27FC236}">
                <a16:creationId xmlns:a16="http://schemas.microsoft.com/office/drawing/2014/main" id="{1AC5C6C5-1E3A-1B0D-BF24-17D957B78EA3}"/>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Monarch butterflies infected with the protozoan parasite, </a:t>
            </a:r>
            <a:r>
              <a:rPr lang="en-US" sz="2200" i="1" dirty="0" err="1"/>
              <a:t>Ophryocystis</a:t>
            </a:r>
            <a:r>
              <a:rPr lang="en-US" sz="2200" i="1" dirty="0"/>
              <a:t> </a:t>
            </a:r>
            <a:r>
              <a:rPr lang="en-US" sz="2200" i="1" dirty="0" err="1"/>
              <a:t>elektroscirrha</a:t>
            </a:r>
            <a:r>
              <a:rPr lang="en-US" sz="2200" dirty="0"/>
              <a:t>, demonstrate reduced emergence and mating probabilities at higher parasite spore load (</a:t>
            </a:r>
            <a:r>
              <a:rPr lang="en-US" sz="2200" b="1" dirty="0">
                <a:solidFill>
                  <a:srgbClr val="C00000"/>
                </a:solidFill>
              </a:rPr>
              <a:t>virulence</a:t>
            </a:r>
            <a:r>
              <a:rPr lang="en-US" sz="2200" dirty="0"/>
              <a:t>). </a:t>
            </a:r>
          </a:p>
        </p:txBody>
      </p:sp>
      <p:sp>
        <p:nvSpPr>
          <p:cNvPr id="10" name="Rectangle 9">
            <a:extLst>
              <a:ext uri="{FF2B5EF4-FFF2-40B4-BE49-F238E27FC236}">
                <a16:creationId xmlns:a16="http://schemas.microsoft.com/office/drawing/2014/main" id="{D5F21C0F-ECE6-77E2-FB6D-EA224C128CA0}"/>
              </a:ext>
            </a:extLst>
          </p:cNvPr>
          <p:cNvSpPr/>
          <p:nvPr/>
        </p:nvSpPr>
        <p:spPr>
          <a:xfrm>
            <a:off x="371060" y="287947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E88102-33C9-3465-1A70-20D74579A0BD}"/>
              </a:ext>
            </a:extLst>
          </p:cNvPr>
          <p:cNvSpPr/>
          <p:nvPr/>
        </p:nvSpPr>
        <p:spPr>
          <a:xfrm>
            <a:off x="4644886" y="274282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161D03-E485-A101-A722-6130C6A4AD39}"/>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Tree>
    <p:extLst>
      <p:ext uri="{BB962C8B-B14F-4D97-AF65-F5344CB8AC3E}">
        <p14:creationId xmlns:p14="http://schemas.microsoft.com/office/powerpoint/2010/main" val="33417888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t>On the flip side, higher parasite loads also led to increased </a:t>
            </a:r>
            <a:r>
              <a:rPr lang="en-US" sz="2200" b="1" dirty="0">
                <a:solidFill>
                  <a:srgbClr val="C00000"/>
                </a:solidFill>
              </a:rPr>
              <a:t>transmission</a:t>
            </a:r>
            <a:r>
              <a:rPr lang="en-US" sz="2200" dirty="0"/>
              <a:t> through higher proportions of monarch eggs that acquired spores and higher numbers of parasites per egg and milkweed leaf, which increased the probability of infection.</a:t>
            </a:r>
          </a:p>
        </p:txBody>
      </p:sp>
      <p:pic>
        <p:nvPicPr>
          <p:cNvPr id="10" name="Picture 9" descr="Chart, scatter chart&#10;&#10;Description automatically generated">
            <a:extLst>
              <a:ext uri="{FF2B5EF4-FFF2-40B4-BE49-F238E27FC236}">
                <a16:creationId xmlns:a16="http://schemas.microsoft.com/office/drawing/2014/main" id="{5E697EFC-F446-3263-8F8E-6A468935118A}"/>
              </a:ext>
            </a:extLst>
          </p:cNvPr>
          <p:cNvPicPr>
            <a:picLocks noChangeAspect="1"/>
          </p:cNvPicPr>
          <p:nvPr/>
        </p:nvPicPr>
        <p:blipFill rotWithShape="1">
          <a:blip r:embed="rId3"/>
          <a:srcRect r="50764" b="5080"/>
          <a:stretch/>
        </p:blipFill>
        <p:spPr>
          <a:xfrm>
            <a:off x="124561" y="3804262"/>
            <a:ext cx="3111217" cy="2807193"/>
          </a:xfrm>
          <a:prstGeom prst="rect">
            <a:avLst/>
          </a:prstGeom>
        </p:spPr>
      </p:pic>
      <p:pic>
        <p:nvPicPr>
          <p:cNvPr id="12" name="Picture 11" descr="Chart, scatter chart&#10;&#10;Description automatically generated">
            <a:extLst>
              <a:ext uri="{FF2B5EF4-FFF2-40B4-BE49-F238E27FC236}">
                <a16:creationId xmlns:a16="http://schemas.microsoft.com/office/drawing/2014/main" id="{D0C25A9B-EFC2-25CF-7B09-C5BE3D769813}"/>
              </a:ext>
            </a:extLst>
          </p:cNvPr>
          <p:cNvPicPr>
            <a:picLocks noChangeAspect="1"/>
          </p:cNvPicPr>
          <p:nvPr/>
        </p:nvPicPr>
        <p:blipFill>
          <a:blip r:embed="rId4"/>
          <a:stretch>
            <a:fillRect/>
          </a:stretch>
        </p:blipFill>
        <p:spPr>
          <a:xfrm>
            <a:off x="3024017" y="3753123"/>
            <a:ext cx="2909896" cy="2807194"/>
          </a:xfrm>
          <a:prstGeom prst="rect">
            <a:avLst/>
          </a:prstGeom>
        </p:spPr>
      </p:pic>
      <p:pic>
        <p:nvPicPr>
          <p:cNvPr id="14" name="Picture 13" descr="Chart, scatter chart&#10;&#10;Description automatically generated">
            <a:extLst>
              <a:ext uri="{FF2B5EF4-FFF2-40B4-BE49-F238E27FC236}">
                <a16:creationId xmlns:a16="http://schemas.microsoft.com/office/drawing/2014/main" id="{10AFACEA-BD15-EF79-8BD8-BE7CCDAAEA36}"/>
              </a:ext>
            </a:extLst>
          </p:cNvPr>
          <p:cNvPicPr>
            <a:picLocks noChangeAspect="1"/>
          </p:cNvPicPr>
          <p:nvPr/>
        </p:nvPicPr>
        <p:blipFill>
          <a:blip r:embed="rId5"/>
          <a:stretch>
            <a:fillRect/>
          </a:stretch>
        </p:blipFill>
        <p:spPr>
          <a:xfrm>
            <a:off x="5858568" y="3753123"/>
            <a:ext cx="2781311" cy="2858332"/>
          </a:xfrm>
          <a:prstGeom prst="rect">
            <a:avLst/>
          </a:prstGeom>
        </p:spPr>
      </p:pic>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6"/>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
        <p:nvSpPr>
          <p:cNvPr id="19" name="Title 1">
            <a:extLst>
              <a:ext uri="{FF2B5EF4-FFF2-40B4-BE49-F238E27FC236}">
                <a16:creationId xmlns:a16="http://schemas.microsoft.com/office/drawing/2014/main" id="{3062FEAD-20CE-7F91-EF62-F15F95C0FEAC}"/>
              </a:ext>
            </a:extLst>
          </p:cNvPr>
          <p:cNvSpPr txBox="1">
            <a:spLocks/>
          </p:cNvSpPr>
          <p:nvPr/>
        </p:nvSpPr>
        <p:spPr>
          <a:xfrm>
            <a:off x="371060" y="0"/>
            <a:ext cx="11449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latin typeface="+mn-lt"/>
              </a:rPr>
              <a:t>Another classic </a:t>
            </a:r>
            <a:r>
              <a:rPr lang="en-US" sz="3000" b="1">
                <a:solidFill>
                  <a:srgbClr val="C00000"/>
                </a:solidFill>
                <a:latin typeface="+mn-lt"/>
              </a:rPr>
              <a:t>transmission-virulence tradeoff:</a:t>
            </a:r>
            <a:r>
              <a:rPr lang="en-US" sz="3000">
                <a:latin typeface="+mn-lt"/>
              </a:rPr>
              <a:t> </a:t>
            </a:r>
            <a:br>
              <a:rPr lang="en-US" sz="3000">
                <a:latin typeface="+mn-lt"/>
              </a:rPr>
            </a:br>
            <a:r>
              <a:rPr lang="en-US" sz="3000">
                <a:latin typeface="+mn-lt"/>
              </a:rPr>
              <a:t>parasites of monarch butterflies</a:t>
            </a:r>
            <a:endParaRPr lang="en-US" sz="3000" dirty="0">
              <a:latin typeface="+mn-lt"/>
            </a:endParaRPr>
          </a:p>
        </p:txBody>
      </p:sp>
    </p:spTree>
    <p:extLst>
      <p:ext uri="{BB962C8B-B14F-4D97-AF65-F5344CB8AC3E}">
        <p14:creationId xmlns:p14="http://schemas.microsoft.com/office/powerpoint/2010/main" val="2759943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solidFill>
                  <a:schemeClr val="bg1">
                    <a:lumMod val="75000"/>
                  </a:schemeClr>
                </a:solidFill>
              </a:rPr>
              <a:t>On the flip side, higher parasite loads also led to increased </a:t>
            </a:r>
            <a:r>
              <a:rPr lang="en-US" sz="2200" b="1" dirty="0">
                <a:solidFill>
                  <a:schemeClr val="bg1">
                    <a:lumMod val="75000"/>
                  </a:schemeClr>
                </a:solidFill>
              </a:rPr>
              <a:t>transmission</a:t>
            </a:r>
            <a:r>
              <a:rPr lang="en-US" sz="2200" dirty="0">
                <a:solidFill>
                  <a:schemeClr val="bg1">
                    <a:lumMod val="75000"/>
                  </a:schemeClr>
                </a:solidFill>
              </a:rPr>
              <a:t> through higher proportions of monarch eggs that acquired spores and higher numbers of parasites per egg and milkweed leaf, which increased the probability of infection.</a:t>
            </a:r>
          </a:p>
          <a:p>
            <a:r>
              <a:rPr lang="en-US" sz="2200" b="1" dirty="0">
                <a:solidFill>
                  <a:srgbClr val="C00000"/>
                </a:solidFill>
              </a:rPr>
              <a:t>Parasite fitness is calculated to be maximized at intermediate spore load.</a:t>
            </a:r>
          </a:p>
        </p:txBody>
      </p:sp>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3"/>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grpSp>
        <p:nvGrpSpPr>
          <p:cNvPr id="3" name="Group 2">
            <a:extLst>
              <a:ext uri="{FF2B5EF4-FFF2-40B4-BE49-F238E27FC236}">
                <a16:creationId xmlns:a16="http://schemas.microsoft.com/office/drawing/2014/main" id="{A3B73783-152E-266C-72B2-1A7EB5669A6D}"/>
              </a:ext>
            </a:extLst>
          </p:cNvPr>
          <p:cNvGrpSpPr/>
          <p:nvPr/>
        </p:nvGrpSpPr>
        <p:grpSpPr>
          <a:xfrm>
            <a:off x="2695119" y="4057037"/>
            <a:ext cx="3686959" cy="2624506"/>
            <a:chOff x="5457041" y="2978639"/>
            <a:chExt cx="3686959" cy="2624506"/>
          </a:xfrm>
        </p:grpSpPr>
        <p:pic>
          <p:nvPicPr>
            <p:cNvPr id="4" name="Main graphic">
              <a:extLst>
                <a:ext uri="{FF2B5EF4-FFF2-40B4-BE49-F238E27FC236}">
                  <a16:creationId xmlns:a16="http://schemas.microsoft.com/office/drawing/2014/main" id="{8B76DB6A-FF7B-AC5E-C06F-29EF536EA92C}"/>
                </a:ext>
              </a:extLst>
            </p:cNvPr>
            <p:cNvPicPr/>
            <p:nvPr/>
          </p:nvPicPr>
          <p:blipFill rotWithShape="1">
            <a:blip r:embed="rId4"/>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5BA3C0-F5BD-BEE6-BA04-2A67F76E2CD8}"/>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5" name="TextBox 4">
                  <a:extLst>
                    <a:ext uri="{FF2B5EF4-FFF2-40B4-BE49-F238E27FC236}">
                      <a16:creationId xmlns:a16="http://schemas.microsoft.com/office/drawing/2014/main" id="{B35BA3C0-F5BD-BEE6-BA04-2A67F76E2CD8}"/>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5"/>
                  <a:stretch>
                    <a:fillRect l="-8571" r="-22857"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0BB59E-EA67-F279-681B-290C00FC7EC8}"/>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6" name="TextBox 5">
                  <a:extLst>
                    <a:ext uri="{FF2B5EF4-FFF2-40B4-BE49-F238E27FC236}">
                      <a16:creationId xmlns:a16="http://schemas.microsoft.com/office/drawing/2014/main" id="{840BB59E-EA67-F279-681B-290C00FC7EC8}"/>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6"/>
                  <a:stretch>
                    <a:fillRect t="-8571" b="-25714"/>
                  </a:stretch>
                </a:blipFill>
              </p:spPr>
              <p:txBody>
                <a:bodyPr/>
                <a:lstStyle/>
                <a:p>
                  <a:r>
                    <a:rPr lang="en-US">
                      <a:noFill/>
                    </a:rPr>
                    <a:t> </a:t>
                  </a:r>
                </a:p>
              </p:txBody>
            </p:sp>
          </mc:Fallback>
        </mc:AlternateContent>
      </p:grpSp>
      <p:sp>
        <p:nvSpPr>
          <p:cNvPr id="11" name="Title 1">
            <a:extLst>
              <a:ext uri="{FF2B5EF4-FFF2-40B4-BE49-F238E27FC236}">
                <a16:creationId xmlns:a16="http://schemas.microsoft.com/office/drawing/2014/main" id="{04304486-205B-D95A-51DB-BACA341DA99E}"/>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spTree>
    <p:extLst>
      <p:ext uri="{BB962C8B-B14F-4D97-AF65-F5344CB8AC3E}">
        <p14:creationId xmlns:p14="http://schemas.microsoft.com/office/powerpoint/2010/main" val="3926618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(e.g. fitness effects on reproduction vs. adult mortality)</a:t>
            </a:r>
          </a:p>
          <a:p>
            <a:pPr lvl="1"/>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1855305"/>
            <a:ext cx="10672171" cy="446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7457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5188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highlight>
                  <a:srgbClr val="FFFF00"/>
                </a:highlight>
              </a:rPr>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024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87626" y="0"/>
            <a:ext cx="10515600" cy="1325563"/>
          </a:xfrm>
        </p:spPr>
        <p:txBody>
          <a:bodyPr>
            <a:normAutofit/>
          </a:bodyPr>
          <a:lstStyle/>
          <a:p>
            <a:pPr lvl="2"/>
            <a:r>
              <a:rPr lang="en-US" sz="3000" dirty="0">
                <a:latin typeface="Calibri" panose="020F0502020204030204" pitchFamily="34" charset="0"/>
                <a:cs typeface="Calibri" panose="020F0502020204030204" pitchFamily="34" charset="0"/>
              </a:rPr>
              <a:t>Sometimes, virulence is the result of the host’s immune response, rather than the direct impact of the parasite itself</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in graphic">
            <a:extLst>
              <a:ext uri="{FF2B5EF4-FFF2-40B4-BE49-F238E27FC236}">
                <a16:creationId xmlns:a16="http://schemas.microsoft.com/office/drawing/2014/main" id="{6B072FC8-F91A-C963-0D69-A26E2DFECF4C}"/>
              </a:ext>
            </a:extLst>
          </p:cNvPr>
          <p:cNvPicPr/>
          <p:nvPr/>
        </p:nvPicPr>
        <p:blipFill>
          <a:blip r:embed="rId3"/>
          <a:stretch/>
        </p:blipFill>
        <p:spPr>
          <a:xfrm>
            <a:off x="823715" y="1269151"/>
            <a:ext cx="10515600" cy="3823195"/>
          </a:xfrm>
          <a:prstGeom prst="rect">
            <a:avLst/>
          </a:prstGeom>
          <a:ln>
            <a:noFill/>
          </a:ln>
        </p:spPr>
      </p:pic>
      <p:sp>
        <p:nvSpPr>
          <p:cNvPr id="4" name="TextBox 3">
            <a:extLst>
              <a:ext uri="{FF2B5EF4-FFF2-40B4-BE49-F238E27FC236}">
                <a16:creationId xmlns:a16="http://schemas.microsoft.com/office/drawing/2014/main" id="{88FC49D2-E35D-201D-B2B3-0FEB46DCDEE5}"/>
              </a:ext>
            </a:extLst>
          </p:cNvPr>
          <p:cNvSpPr txBox="1"/>
          <p:nvPr/>
        </p:nvSpPr>
        <p:spPr>
          <a:xfrm>
            <a:off x="-232025" y="6488668"/>
            <a:ext cx="3001729" cy="369332"/>
          </a:xfrm>
          <a:prstGeom prst="rect">
            <a:avLst/>
          </a:prstGeom>
          <a:noFill/>
        </p:spPr>
        <p:txBody>
          <a:bodyPr wrap="square" rtlCol="0">
            <a:spAutoFit/>
          </a:bodyPr>
          <a:lstStyle/>
          <a:p>
            <a:pPr algn="r"/>
            <a:r>
              <a:rPr lang="en-US" dirty="0">
                <a:cs typeface="Franklin Gothic Medium"/>
              </a:rPr>
              <a:t>Graham et al. 2010. </a:t>
            </a:r>
            <a:r>
              <a:rPr lang="en-US" i="1" dirty="0">
                <a:cs typeface="Franklin Gothic Medium"/>
              </a:rPr>
              <a:t>Science.</a:t>
            </a:r>
            <a:endParaRPr lang="en-US" dirty="0">
              <a:latin typeface="+mj-lt"/>
              <a:cs typeface="Franklin Gothic Medium"/>
            </a:endParaRPr>
          </a:p>
        </p:txBody>
      </p:sp>
      <p:sp>
        <p:nvSpPr>
          <p:cNvPr id="5" name="TextBox 4">
            <a:extLst>
              <a:ext uri="{FF2B5EF4-FFF2-40B4-BE49-F238E27FC236}">
                <a16:creationId xmlns:a16="http://schemas.microsoft.com/office/drawing/2014/main" id="{2611FE56-8CDC-3192-E50E-1495EDC2FFFC}"/>
              </a:ext>
            </a:extLst>
          </p:cNvPr>
          <p:cNvSpPr txBox="1"/>
          <p:nvPr/>
        </p:nvSpPr>
        <p:spPr>
          <a:xfrm>
            <a:off x="179279" y="5348253"/>
            <a:ext cx="8840433" cy="769441"/>
          </a:xfrm>
          <a:prstGeom prst="rect">
            <a:avLst/>
          </a:prstGeom>
          <a:noFill/>
        </p:spPr>
        <p:txBody>
          <a:bodyPr wrap="square">
            <a:spAutoFit/>
          </a:bodyPr>
          <a:lstStyle/>
          <a:p>
            <a:r>
              <a:rPr lang="en-US" sz="2200" dirty="0"/>
              <a:t>Self-reactive antibodies (ANA) </a:t>
            </a:r>
            <a:r>
              <a:rPr lang="en-US" sz="2200" b="1" dirty="0">
                <a:solidFill>
                  <a:schemeClr val="accent5">
                    <a:lumMod val="75000"/>
                  </a:schemeClr>
                </a:solidFill>
              </a:rPr>
              <a:t>promote survival by downregulating worms in crash years</a:t>
            </a:r>
            <a:r>
              <a:rPr lang="en-US" sz="2200" dirty="0"/>
              <a:t> but </a:t>
            </a:r>
            <a:r>
              <a:rPr lang="en-US" sz="2200" b="1" dirty="0">
                <a:solidFill>
                  <a:srgbClr val="C00000"/>
                </a:solidFill>
              </a:rPr>
              <a:t>impede survival via immunopathology in peak years!</a:t>
            </a:r>
          </a:p>
        </p:txBody>
      </p:sp>
      <p:pic>
        <p:nvPicPr>
          <p:cNvPr id="6" name="Picture 4" descr="St Kilda Soay sheep study reaches 30th anniversary - BBC News">
            <a:extLst>
              <a:ext uri="{FF2B5EF4-FFF2-40B4-BE49-F238E27FC236}">
                <a16:creationId xmlns:a16="http://schemas.microsoft.com/office/drawing/2014/main" id="{E96547E3-B900-F07E-8EEA-72E68A0146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6" t="265" r="-1" b="56"/>
          <a:stretch/>
        </p:blipFill>
        <p:spPr bwMode="auto">
          <a:xfrm>
            <a:off x="9071488" y="5092346"/>
            <a:ext cx="3120512" cy="175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329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4293704"/>
            <a:ext cx="10672171" cy="207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2966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solidFill>
                  <a:schemeClr val="bg1">
                    <a:lumMod val="65000"/>
                  </a:schemeClr>
                </a:solidFill>
              </a:rPr>
              <a:t>This is partly due to challenges arising from the difficulty of measuring (and defining) transmission and virulence.</a:t>
            </a:r>
          </a:p>
          <a:p>
            <a:pPr lvl="1"/>
            <a:r>
              <a:rPr lang="en-US" dirty="0">
                <a:solidFill>
                  <a:schemeClr val="bg1">
                    <a:lumMod val="65000"/>
                  </a:schemeClr>
                </a:solidFill>
              </a:rPr>
              <a:t>Virulence is a fitness cost that the parasite inflicts on the host, but these can take diverse forms, with differing consequences for the evolution of virulence. </a:t>
            </a:r>
          </a:p>
          <a:p>
            <a:pPr lvl="2"/>
            <a:r>
              <a:rPr lang="en-US" dirty="0">
                <a:solidFill>
                  <a:schemeClr val="bg1">
                    <a:lumMod val="65000"/>
                  </a:schemeClr>
                </a:solidFill>
              </a:rPr>
              <a:t>For example: Fitness effects on reproduction vs. adult mortality</a:t>
            </a:r>
          </a:p>
          <a:p>
            <a:pPr lvl="2"/>
            <a:r>
              <a:rPr lang="en-US" dirty="0">
                <a:solidFill>
                  <a:schemeClr val="bg1">
                    <a:lumMod val="65000"/>
                  </a:schemeClr>
                </a:solidFill>
              </a:rPr>
              <a:t>Sometimes, virulence is the result of the host’s immune response, rather than the direct impact of the parasite itself, further complicating dynamics</a:t>
            </a:r>
          </a:p>
          <a:p>
            <a:pPr lvl="1"/>
            <a:r>
              <a:rPr lang="en-US" dirty="0">
                <a:solidFill>
                  <a:schemeClr val="bg1">
                    <a:lumMod val="65000"/>
                  </a:schemeClr>
                </a:solidFill>
              </a:rPr>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COVID (transmission high in the respiratory tract;				 morbidity low in the RT)</a:t>
            </a:r>
          </a:p>
        </p:txBody>
      </p:sp>
      <p:pic>
        <p:nvPicPr>
          <p:cNvPr id="5122" name="Picture 2" descr="What Does COVID-19 do to the Lungs?">
            <a:extLst>
              <a:ext uri="{FF2B5EF4-FFF2-40B4-BE49-F238E27FC236}">
                <a16:creationId xmlns:a16="http://schemas.microsoft.com/office/drawing/2014/main" id="{329895AC-D3E2-E9A3-7DC4-45345EDCF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219" y="4711700"/>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39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0" y="1391997"/>
            <a:ext cx="11766430" cy="6262777"/>
          </a:xfrm>
        </p:spPr>
        <p:txBody>
          <a:bodyPr>
            <a:normAutofit/>
          </a:bodyPr>
          <a:lstStyle/>
          <a:p>
            <a:r>
              <a:rPr lang="en-US" b="1" dirty="0">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sp>
        <p:nvSpPr>
          <p:cNvPr id="2" name="Title 1">
            <a:extLst>
              <a:ext uri="{FF2B5EF4-FFF2-40B4-BE49-F238E27FC236}">
                <a16:creationId xmlns:a16="http://schemas.microsoft.com/office/drawing/2014/main" id="{0051F817-A6AE-9458-3D56-C42A7D02A78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16354287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742276" y="653856"/>
            <a:ext cx="10886739" cy="653674"/>
          </a:xfrm>
        </p:spPr>
        <p:txBody>
          <a:bodyPr>
            <a:noAutofit/>
          </a:bodyPr>
          <a:lstStyle/>
          <a:p>
            <a:pPr algn="ctr"/>
            <a:r>
              <a:rPr lang="en-US" sz="3200" b="1" dirty="0">
                <a:solidFill>
                  <a:srgbClr val="C00000"/>
                </a:solidFill>
                <a:latin typeface="+mn-lt"/>
              </a:rPr>
              <a:t>Spatial structuring</a:t>
            </a:r>
            <a:r>
              <a:rPr lang="en-US" sz="3200" dirty="0">
                <a:latin typeface="+mn-lt"/>
              </a:rPr>
              <a:t> generally favors </a:t>
            </a:r>
            <a:r>
              <a:rPr lang="en-US" sz="3200" b="1" dirty="0">
                <a:solidFill>
                  <a:srgbClr val="C00000"/>
                </a:solidFill>
                <a:latin typeface="+mn-lt"/>
              </a:rPr>
              <a:t>reduced pathogen virulence</a:t>
            </a:r>
            <a:r>
              <a:rPr lang="en-US" sz="3200" dirty="0">
                <a:latin typeface="+mn-lt"/>
              </a:rPr>
              <a:t>. </a:t>
            </a:r>
          </a:p>
        </p:txBody>
      </p:sp>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3"/>
          <a:stretch>
            <a:fillRect/>
          </a:stretch>
        </p:blipFill>
        <p:spPr>
          <a:xfrm>
            <a:off x="1696792" y="1736650"/>
            <a:ext cx="4601263" cy="3384699"/>
          </a:xfrm>
          <a:prstGeom prst="rect">
            <a:avLst/>
          </a:prstGeom>
        </p:spPr>
      </p:pic>
      <p:sp>
        <p:nvSpPr>
          <p:cNvPr id="24" name="TextBox 23">
            <a:extLst>
              <a:ext uri="{FF2B5EF4-FFF2-40B4-BE49-F238E27FC236}">
                <a16:creationId xmlns:a16="http://schemas.microsoft.com/office/drawing/2014/main" id="{CFCB7F2D-3D2A-4CFC-A61C-19D966D56CB4}"/>
              </a:ext>
            </a:extLst>
          </p:cNvPr>
          <p:cNvSpPr txBox="1"/>
          <p:nvPr/>
        </p:nvSpPr>
        <p:spPr>
          <a:xfrm>
            <a:off x="8302487" y="6488668"/>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pic>
        <p:nvPicPr>
          <p:cNvPr id="3" name="Picture 2" descr="A black and white image of a white background&#10;&#10;Description automatically generated">
            <a:extLst>
              <a:ext uri="{FF2B5EF4-FFF2-40B4-BE49-F238E27FC236}">
                <a16:creationId xmlns:a16="http://schemas.microsoft.com/office/drawing/2014/main" id="{D962895F-5388-C792-DB8C-BE6B40BC1064}"/>
              </a:ext>
            </a:extLst>
          </p:cNvPr>
          <p:cNvPicPr>
            <a:picLocks noChangeAspect="1"/>
          </p:cNvPicPr>
          <p:nvPr/>
        </p:nvPicPr>
        <p:blipFill>
          <a:blip r:embed="rId4"/>
          <a:stretch>
            <a:fillRect/>
          </a:stretch>
        </p:blipFill>
        <p:spPr>
          <a:xfrm>
            <a:off x="7023553" y="1991189"/>
            <a:ext cx="3223690" cy="3130160"/>
          </a:xfrm>
          <a:prstGeom prst="rect">
            <a:avLst/>
          </a:prstGeom>
        </p:spPr>
      </p:pic>
    </p:spTree>
    <p:extLst>
      <p:ext uri="{BB962C8B-B14F-4D97-AF65-F5344CB8AC3E}">
        <p14:creationId xmlns:p14="http://schemas.microsoft.com/office/powerpoint/2010/main" val="35325153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59015B-14FA-C459-D695-3E171A617EE2}"/>
              </a:ext>
            </a:extLst>
          </p:cNvPr>
          <p:cNvSpPr txBox="1">
            <a:spLocks/>
          </p:cNvSpPr>
          <p:nvPr/>
        </p:nvSpPr>
        <p:spPr>
          <a:xfrm>
            <a:off x="613186" y="46167"/>
            <a:ext cx="11661289" cy="11997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Imperfect vaccination </a:t>
            </a:r>
            <a:r>
              <a:rPr lang="en-US" sz="3200" dirty="0">
                <a:latin typeface="+mn-lt"/>
              </a:rPr>
              <a:t>can support the evolution of higher virulence, depending on the </a:t>
            </a:r>
            <a:r>
              <a:rPr lang="en-US" sz="3200" dirty="0" err="1">
                <a:latin typeface="+mn-lt"/>
              </a:rPr>
              <a:t>lifestage</a:t>
            </a:r>
            <a:r>
              <a:rPr lang="en-US" sz="3200" dirty="0">
                <a:latin typeface="+mn-lt"/>
              </a:rPr>
              <a:t> of the pathogen that is targeted.</a:t>
            </a:r>
          </a:p>
        </p:txBody>
      </p:sp>
      <p:sp>
        <p:nvSpPr>
          <p:cNvPr id="9" name="TextBox 8">
            <a:extLst>
              <a:ext uri="{FF2B5EF4-FFF2-40B4-BE49-F238E27FC236}">
                <a16:creationId xmlns:a16="http://schemas.microsoft.com/office/drawing/2014/main" id="{FD9DE16D-6483-4145-5E86-2DF3D50D2D78}"/>
              </a:ext>
            </a:extLst>
          </p:cNvPr>
          <p:cNvSpPr txBox="1"/>
          <p:nvPr/>
        </p:nvSpPr>
        <p:spPr>
          <a:xfrm>
            <a:off x="0" y="6488668"/>
            <a:ext cx="3313043" cy="369332"/>
          </a:xfrm>
          <a:prstGeom prst="rect">
            <a:avLst/>
          </a:prstGeom>
          <a:solidFill>
            <a:schemeClr val="bg1"/>
          </a:solidFill>
        </p:spPr>
        <p:txBody>
          <a:bodyPr wrap="square" rtlCol="0">
            <a:spAutoFit/>
          </a:bodyPr>
          <a:lstStyle/>
          <a:p>
            <a:r>
              <a:rPr lang="en-US" dirty="0" err="1">
                <a:cs typeface="Franklin Gothic Medium"/>
              </a:rPr>
              <a:t>Gandon</a:t>
            </a:r>
            <a:r>
              <a:rPr lang="en-US" dirty="0">
                <a:cs typeface="Franklin Gothic Medium"/>
              </a:rPr>
              <a:t> et al. 2001. </a:t>
            </a:r>
            <a:r>
              <a:rPr lang="en-US" i="1" dirty="0">
                <a:cs typeface="Franklin Gothic Medium"/>
              </a:rPr>
              <a:t>Nature.</a:t>
            </a:r>
          </a:p>
        </p:txBody>
      </p:sp>
      <p:pic>
        <p:nvPicPr>
          <p:cNvPr id="12" name="Picture 2">
            <a:extLst>
              <a:ext uri="{FF2B5EF4-FFF2-40B4-BE49-F238E27FC236}">
                <a16:creationId xmlns:a16="http://schemas.microsoft.com/office/drawing/2014/main" id="{20DDF071-F326-50E0-6380-5141D8B4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129" y="1974134"/>
            <a:ext cx="3971021" cy="39710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3055DE-ECFD-ED9F-4D3F-586653BA4E2E}"/>
              </a:ext>
            </a:extLst>
          </p:cNvPr>
          <p:cNvSpPr txBox="1"/>
          <p:nvPr/>
        </p:nvSpPr>
        <p:spPr>
          <a:xfrm>
            <a:off x="8344684" y="1604802"/>
            <a:ext cx="2199927" cy="369332"/>
          </a:xfrm>
          <a:prstGeom prst="rect">
            <a:avLst/>
          </a:prstGeom>
          <a:solidFill>
            <a:schemeClr val="bg1"/>
          </a:solidFill>
        </p:spPr>
        <p:txBody>
          <a:bodyPr wrap="square" rtlCol="0">
            <a:spAutoFit/>
          </a:bodyPr>
          <a:lstStyle/>
          <a:p>
            <a:r>
              <a:rPr lang="en-US" dirty="0">
                <a:cs typeface="Franklin Gothic Medium"/>
              </a:rPr>
              <a:t>Malaria vaccines</a:t>
            </a:r>
            <a:endParaRPr lang="en-US" i="1" dirty="0">
              <a:cs typeface="Franklin Gothic Medium"/>
            </a:endParaRPr>
          </a:p>
        </p:txBody>
      </p:sp>
      <p:sp>
        <p:nvSpPr>
          <p:cNvPr id="14" name="TextBox 13">
            <a:extLst>
              <a:ext uri="{FF2B5EF4-FFF2-40B4-BE49-F238E27FC236}">
                <a16:creationId xmlns:a16="http://schemas.microsoft.com/office/drawing/2014/main" id="{86AB44FC-2B52-86E0-BD7C-91444C1A4BBB}"/>
              </a:ext>
            </a:extLst>
          </p:cNvPr>
          <p:cNvSpPr txBox="1"/>
          <p:nvPr/>
        </p:nvSpPr>
        <p:spPr>
          <a:xfrm>
            <a:off x="11078677" y="3442224"/>
            <a:ext cx="1105322" cy="923330"/>
          </a:xfrm>
          <a:prstGeom prst="rect">
            <a:avLst/>
          </a:prstGeom>
          <a:solidFill>
            <a:schemeClr val="bg1"/>
          </a:solidFill>
        </p:spPr>
        <p:txBody>
          <a:bodyPr wrap="square" rtlCol="0">
            <a:spAutoFit/>
          </a:bodyPr>
          <a:lstStyle/>
          <a:p>
            <a:pPr algn="ctr"/>
            <a:r>
              <a:rPr lang="en-US" b="1" dirty="0">
                <a:solidFill>
                  <a:schemeClr val="accent1"/>
                </a:solidFill>
                <a:cs typeface="Franklin Gothic Medium"/>
              </a:rPr>
              <a:t>infection blocking</a:t>
            </a:r>
            <a:r>
              <a:rPr lang="en-US" b="1" i="1" dirty="0">
                <a:solidFill>
                  <a:schemeClr val="accent1"/>
                </a:solidFill>
                <a:cs typeface="Franklin Gothic Medium"/>
              </a:rPr>
              <a:t> </a:t>
            </a:r>
            <a:r>
              <a:rPr lang="en-US" b="1" dirty="0">
                <a:solidFill>
                  <a:schemeClr val="accent1"/>
                </a:solidFill>
                <a:cs typeface="Franklin Gothic Medium"/>
              </a:rPr>
              <a:t>vaccines</a:t>
            </a:r>
          </a:p>
        </p:txBody>
      </p:sp>
      <p:sp>
        <p:nvSpPr>
          <p:cNvPr id="15" name="TextBox 14">
            <a:extLst>
              <a:ext uri="{FF2B5EF4-FFF2-40B4-BE49-F238E27FC236}">
                <a16:creationId xmlns:a16="http://schemas.microsoft.com/office/drawing/2014/main" id="{C6E5EABB-E0D7-E3C1-2D7E-D137E887F2E3}"/>
              </a:ext>
            </a:extLst>
          </p:cNvPr>
          <p:cNvSpPr txBox="1"/>
          <p:nvPr/>
        </p:nvSpPr>
        <p:spPr>
          <a:xfrm>
            <a:off x="8512573" y="5945155"/>
            <a:ext cx="1642649" cy="646331"/>
          </a:xfrm>
          <a:prstGeom prst="rect">
            <a:avLst/>
          </a:prstGeom>
          <a:solidFill>
            <a:schemeClr val="bg1"/>
          </a:solidFill>
        </p:spPr>
        <p:txBody>
          <a:bodyPr wrap="square" rtlCol="0">
            <a:spAutoFit/>
          </a:bodyPr>
          <a:lstStyle/>
          <a:p>
            <a:pPr algn="ctr"/>
            <a:r>
              <a:rPr lang="en-US" b="1" dirty="0">
                <a:solidFill>
                  <a:srgbClr val="FF0000"/>
                </a:solidFill>
                <a:cs typeface="Franklin Gothic Medium"/>
              </a:rPr>
              <a:t>anti-growth rate vaccines</a:t>
            </a:r>
            <a:endParaRPr lang="en-US" b="1" i="1" dirty="0">
              <a:solidFill>
                <a:srgbClr val="FF0000"/>
              </a:solidFill>
              <a:cs typeface="Franklin Gothic Medium"/>
            </a:endParaRPr>
          </a:p>
        </p:txBody>
      </p:sp>
      <p:sp>
        <p:nvSpPr>
          <p:cNvPr id="17" name="Rectangle 16">
            <a:extLst>
              <a:ext uri="{FF2B5EF4-FFF2-40B4-BE49-F238E27FC236}">
                <a16:creationId xmlns:a16="http://schemas.microsoft.com/office/drawing/2014/main" id="{EBA3FBFE-336B-8435-711A-F02DEEC41FE7}"/>
              </a:ext>
            </a:extLst>
          </p:cNvPr>
          <p:cNvSpPr/>
          <p:nvPr/>
        </p:nvSpPr>
        <p:spPr>
          <a:xfrm>
            <a:off x="992633" y="1626147"/>
            <a:ext cx="674459" cy="6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 virus&#10;&#10;Description automatically generated with medium confidence">
            <a:extLst>
              <a:ext uri="{FF2B5EF4-FFF2-40B4-BE49-F238E27FC236}">
                <a16:creationId xmlns:a16="http://schemas.microsoft.com/office/drawing/2014/main" id="{684342DE-EEE1-075D-6A59-2F701F4F8066}"/>
              </a:ext>
            </a:extLst>
          </p:cNvPr>
          <p:cNvPicPr>
            <a:picLocks noGrp="1" noChangeAspect="1"/>
          </p:cNvPicPr>
          <p:nvPr>
            <p:ph idx="1"/>
          </p:nvPr>
        </p:nvPicPr>
        <p:blipFill>
          <a:blip r:embed="rId4"/>
          <a:stretch>
            <a:fillRect/>
          </a:stretch>
        </p:blipFill>
        <p:spPr>
          <a:xfrm>
            <a:off x="66256" y="990879"/>
            <a:ext cx="6231485" cy="5682455"/>
          </a:xfrm>
        </p:spPr>
      </p:pic>
      <p:sp>
        <p:nvSpPr>
          <p:cNvPr id="10" name="Rectangle 9">
            <a:extLst>
              <a:ext uri="{FF2B5EF4-FFF2-40B4-BE49-F238E27FC236}">
                <a16:creationId xmlns:a16="http://schemas.microsoft.com/office/drawing/2014/main" id="{FDC0D4B2-432B-EE06-CF7A-21D5DD925153}"/>
              </a:ext>
            </a:extLst>
          </p:cNvPr>
          <p:cNvSpPr/>
          <p:nvPr/>
        </p:nvSpPr>
        <p:spPr>
          <a:xfrm>
            <a:off x="234465" y="4371910"/>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97E30B-E409-48FB-37EA-B7E57D226C1F}"/>
              </a:ext>
            </a:extLst>
          </p:cNvPr>
          <p:cNvSpPr/>
          <p:nvPr/>
        </p:nvSpPr>
        <p:spPr>
          <a:xfrm>
            <a:off x="183201" y="1286576"/>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EE8D62-4C9F-9A38-B3E6-86B98024D8D0}"/>
              </a:ext>
            </a:extLst>
          </p:cNvPr>
          <p:cNvSpPr/>
          <p:nvPr/>
        </p:nvSpPr>
        <p:spPr>
          <a:xfrm>
            <a:off x="3538054" y="1623753"/>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BA0EA2-E528-38D2-399D-BC0ECB909F0C}"/>
              </a:ext>
            </a:extLst>
          </p:cNvPr>
          <p:cNvSpPr/>
          <p:nvPr/>
        </p:nvSpPr>
        <p:spPr>
          <a:xfrm rot="4162129">
            <a:off x="3334959" y="2772055"/>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35BAA7-FF41-ED2B-B7A4-148DE5CAA40D}"/>
              </a:ext>
            </a:extLst>
          </p:cNvPr>
          <p:cNvSpPr/>
          <p:nvPr/>
        </p:nvSpPr>
        <p:spPr>
          <a:xfrm rot="3112672">
            <a:off x="3451948" y="2584517"/>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0D403A-924D-74A1-C4B5-F5C514B53DD8}"/>
              </a:ext>
            </a:extLst>
          </p:cNvPr>
          <p:cNvSpPr/>
          <p:nvPr/>
        </p:nvSpPr>
        <p:spPr>
          <a:xfrm rot="3954171">
            <a:off x="2708368" y="2998628"/>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0D385F-F76D-2E15-A910-CDB1101F9515}"/>
              </a:ext>
            </a:extLst>
          </p:cNvPr>
          <p:cNvSpPr/>
          <p:nvPr/>
        </p:nvSpPr>
        <p:spPr>
          <a:xfrm rot="4128869">
            <a:off x="2269541" y="3184373"/>
            <a:ext cx="461176" cy="651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DDF2D3-2666-1A45-027B-CD263DEE39AC}"/>
              </a:ext>
            </a:extLst>
          </p:cNvPr>
          <p:cNvSpPr/>
          <p:nvPr/>
        </p:nvSpPr>
        <p:spPr>
          <a:xfrm rot="4745803">
            <a:off x="1815121" y="3324334"/>
            <a:ext cx="461174"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ED0E42-C9B1-DF0D-065A-7D1616B62314}"/>
              </a:ext>
            </a:extLst>
          </p:cNvPr>
          <p:cNvSpPr/>
          <p:nvPr/>
        </p:nvSpPr>
        <p:spPr>
          <a:xfrm rot="4394218">
            <a:off x="1519630" y="3240290"/>
            <a:ext cx="461176" cy="7644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20F388F-E1BC-85FB-AF10-9938CECA8D5D}"/>
              </a:ext>
            </a:extLst>
          </p:cNvPr>
          <p:cNvSpPr txBox="1"/>
          <p:nvPr/>
        </p:nvSpPr>
        <p:spPr>
          <a:xfrm>
            <a:off x="4217602" y="4159495"/>
            <a:ext cx="1388974" cy="461665"/>
          </a:xfrm>
          <a:prstGeom prst="rect">
            <a:avLst/>
          </a:prstGeom>
          <a:solidFill>
            <a:schemeClr val="bg1"/>
          </a:solidFill>
        </p:spPr>
        <p:txBody>
          <a:bodyPr wrap="square" rtlCol="0">
            <a:spAutoFit/>
          </a:bodyPr>
          <a:lstStyle/>
          <a:p>
            <a:pPr algn="ctr"/>
            <a:r>
              <a:rPr lang="en-US" sz="1200" b="1" dirty="0">
                <a:solidFill>
                  <a:schemeClr val="accent6">
                    <a:lumMod val="75000"/>
                  </a:schemeClr>
                </a:solidFill>
                <a:cs typeface="Franklin Gothic Medium"/>
              </a:rPr>
              <a:t>transmission-blocking vaccines</a:t>
            </a:r>
            <a:endParaRPr lang="en-US" sz="1200" b="1" i="1" dirty="0">
              <a:solidFill>
                <a:schemeClr val="accent6">
                  <a:lumMod val="75000"/>
                </a:schemeClr>
              </a:solidFill>
              <a:cs typeface="Franklin Gothic Medium"/>
            </a:endParaRPr>
          </a:p>
        </p:txBody>
      </p:sp>
      <p:sp>
        <p:nvSpPr>
          <p:cNvPr id="27" name="TextBox 26">
            <a:extLst>
              <a:ext uri="{FF2B5EF4-FFF2-40B4-BE49-F238E27FC236}">
                <a16:creationId xmlns:a16="http://schemas.microsoft.com/office/drawing/2014/main" id="{83E6B125-B73D-8304-3343-0DAAE200387B}"/>
              </a:ext>
            </a:extLst>
          </p:cNvPr>
          <p:cNvSpPr txBox="1"/>
          <p:nvPr/>
        </p:nvSpPr>
        <p:spPr>
          <a:xfrm>
            <a:off x="4293547" y="5003414"/>
            <a:ext cx="1478030" cy="461665"/>
          </a:xfrm>
          <a:prstGeom prst="rect">
            <a:avLst/>
          </a:prstGeom>
          <a:solidFill>
            <a:schemeClr val="bg1"/>
          </a:solidFill>
        </p:spPr>
        <p:txBody>
          <a:bodyPr wrap="square" rtlCol="0">
            <a:spAutoFit/>
          </a:bodyPr>
          <a:lstStyle/>
          <a:p>
            <a:pPr algn="ctr"/>
            <a:r>
              <a:rPr lang="en-US" sz="1200" b="1" dirty="0">
                <a:solidFill>
                  <a:schemeClr val="accent1"/>
                </a:solidFill>
                <a:cs typeface="Franklin Gothic Medium"/>
              </a:rPr>
              <a:t>infection blocking</a:t>
            </a:r>
            <a:r>
              <a:rPr lang="en-US" sz="1200" b="1" i="1" dirty="0">
                <a:solidFill>
                  <a:schemeClr val="accent1"/>
                </a:solidFill>
                <a:cs typeface="Franklin Gothic Medium"/>
              </a:rPr>
              <a:t> </a:t>
            </a:r>
            <a:r>
              <a:rPr lang="en-US" sz="1200" b="1" dirty="0">
                <a:solidFill>
                  <a:schemeClr val="accent1"/>
                </a:solidFill>
                <a:cs typeface="Franklin Gothic Medium"/>
              </a:rPr>
              <a:t>vaccines</a:t>
            </a:r>
          </a:p>
        </p:txBody>
      </p:sp>
      <p:sp>
        <p:nvSpPr>
          <p:cNvPr id="28" name="Rectangle 27">
            <a:extLst>
              <a:ext uri="{FF2B5EF4-FFF2-40B4-BE49-F238E27FC236}">
                <a16:creationId xmlns:a16="http://schemas.microsoft.com/office/drawing/2014/main" id="{265793CE-267B-8BB3-0D9F-6AECB6C3FBD9}"/>
              </a:ext>
            </a:extLst>
          </p:cNvPr>
          <p:cNvSpPr/>
          <p:nvPr/>
        </p:nvSpPr>
        <p:spPr>
          <a:xfrm rot="2256614">
            <a:off x="4177003" y="1116166"/>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F1B168-BC47-AC84-9826-45E090D17606}"/>
              </a:ext>
            </a:extLst>
          </p:cNvPr>
          <p:cNvSpPr txBox="1"/>
          <p:nvPr/>
        </p:nvSpPr>
        <p:spPr>
          <a:xfrm>
            <a:off x="4606118" y="1802647"/>
            <a:ext cx="1250630" cy="461665"/>
          </a:xfrm>
          <a:prstGeom prst="rect">
            <a:avLst/>
          </a:prstGeom>
          <a:solidFill>
            <a:schemeClr val="bg1"/>
          </a:solidFill>
        </p:spPr>
        <p:txBody>
          <a:bodyPr wrap="square" rtlCol="0">
            <a:spAutoFit/>
          </a:bodyPr>
          <a:lstStyle/>
          <a:p>
            <a:pPr algn="ctr"/>
            <a:r>
              <a:rPr lang="en-US" sz="1200" b="1" dirty="0">
                <a:solidFill>
                  <a:srgbClr val="FF0000"/>
                </a:solidFill>
                <a:cs typeface="Franklin Gothic Medium"/>
              </a:rPr>
              <a:t>anti-growth rate vaccines</a:t>
            </a:r>
            <a:endParaRPr lang="en-US" sz="1200" b="1" i="1" dirty="0">
              <a:solidFill>
                <a:srgbClr val="FF0000"/>
              </a:solidFill>
              <a:cs typeface="Franklin Gothic Medium"/>
            </a:endParaRPr>
          </a:p>
        </p:txBody>
      </p:sp>
      <p:sp>
        <p:nvSpPr>
          <p:cNvPr id="30" name="TextBox 29">
            <a:extLst>
              <a:ext uri="{FF2B5EF4-FFF2-40B4-BE49-F238E27FC236}">
                <a16:creationId xmlns:a16="http://schemas.microsoft.com/office/drawing/2014/main" id="{6D4B0350-ADE1-4255-87F4-4BEE658ACC06}"/>
              </a:ext>
            </a:extLst>
          </p:cNvPr>
          <p:cNvSpPr txBox="1"/>
          <p:nvPr/>
        </p:nvSpPr>
        <p:spPr>
          <a:xfrm>
            <a:off x="6190284" y="3448580"/>
            <a:ext cx="1433586" cy="923330"/>
          </a:xfrm>
          <a:prstGeom prst="rect">
            <a:avLst/>
          </a:prstGeom>
          <a:solidFill>
            <a:schemeClr val="bg1"/>
          </a:solidFill>
        </p:spPr>
        <p:txBody>
          <a:bodyPr wrap="square" rtlCol="0">
            <a:spAutoFit/>
          </a:bodyPr>
          <a:lstStyle/>
          <a:p>
            <a:pPr algn="ctr"/>
            <a:r>
              <a:rPr lang="en-US" b="1" dirty="0">
                <a:solidFill>
                  <a:schemeClr val="accent6">
                    <a:lumMod val="75000"/>
                  </a:schemeClr>
                </a:solidFill>
                <a:cs typeface="Franklin Gothic Medium"/>
              </a:rPr>
              <a:t>transmission-blocking vaccines</a:t>
            </a:r>
            <a:endParaRPr lang="en-US" b="1" i="1" dirty="0">
              <a:solidFill>
                <a:schemeClr val="accent6">
                  <a:lumMod val="75000"/>
                </a:schemeClr>
              </a:solidFill>
              <a:cs typeface="Franklin Gothic Medium"/>
            </a:endParaRPr>
          </a:p>
        </p:txBody>
      </p:sp>
    </p:spTree>
    <p:extLst>
      <p:ext uri="{BB962C8B-B14F-4D97-AF65-F5344CB8AC3E}">
        <p14:creationId xmlns:p14="http://schemas.microsoft.com/office/powerpoint/2010/main" val="23410006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4B3A-1EC7-B855-F37B-380526000B6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A5AB6F-D39D-94E1-EE92-E66EDDA6BABD}"/>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instructions&amp;activity_state=opened&amp;state=opened&amp;flow=Instructor&amp;onscreen=persist">
            <a:extLst>
              <a:ext uri="{FF2B5EF4-FFF2-40B4-BE49-F238E27FC236}">
                <a16:creationId xmlns:a16="http://schemas.microsoft.com/office/drawing/2014/main" id="{7139F6E8-E48D-56AA-9C52-49CEFDC8A96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8079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EE1C-3B92-D224-E177-0F06CE0614B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8E88DE-B8C5-804C-2623-C240E60F9B0F}"/>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state=closed&amp;flow=Instructor&amp;onscreen=persist">
            <a:extLst>
              <a:ext uri="{FF2B5EF4-FFF2-40B4-BE49-F238E27FC236}">
                <a16:creationId xmlns:a16="http://schemas.microsoft.com/office/drawing/2014/main" id="{BFCB56E0-388C-CED2-4C1B-EC53F4FF12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340859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0FB0-6570-622B-14E3-37609E4261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390B78D-B4F3-2D53-0754-6AB1207F760A}"/>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display=correctness&amp;state=closed&amp;flow=Instructor&amp;onscreen=persist">
            <a:extLst>
              <a:ext uri="{FF2B5EF4-FFF2-40B4-BE49-F238E27FC236}">
                <a16:creationId xmlns:a16="http://schemas.microsoft.com/office/drawing/2014/main" id="{BA0DF91E-F12C-1E54-00B6-88FC2C5D238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2701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F34F05CC-4CF7-2B9B-DFED-1B512BBE2F4F}"/>
              </a:ext>
            </a:extLst>
          </p:cNvPr>
          <p:cNvSpPr>
            <a:spLocks noGrp="1"/>
          </p:cNvSpPr>
          <p:nvPr>
            <p:ph idx="1"/>
          </p:nvPr>
        </p:nvSpPr>
        <p:spPr/>
        <p:txBody>
          <a:bodyPr/>
          <a:lstStyle/>
          <a:p>
            <a:endParaRPr lang="en-US"/>
          </a:p>
        </p:txBody>
      </p:sp>
      <p:sp>
        <p:nvSpPr>
          <p:cNvPr id="20" name="Title 1">
            <a:extLst>
              <a:ext uri="{FF2B5EF4-FFF2-40B4-BE49-F238E27FC236}">
                <a16:creationId xmlns:a16="http://schemas.microsoft.com/office/drawing/2014/main" id="{E881D219-4B2C-3C2D-9453-8150EE8A6D3F}"/>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b="1" dirty="0">
              <a:solidFill>
                <a:srgbClr val="C00000"/>
              </a:solidFill>
              <a:latin typeface="+mn-lt"/>
            </a:endParaRPr>
          </a:p>
        </p:txBody>
      </p:sp>
    </p:spTree>
    <p:extLst>
      <p:ext uri="{BB962C8B-B14F-4D97-AF65-F5344CB8AC3E}">
        <p14:creationId xmlns:p14="http://schemas.microsoft.com/office/powerpoint/2010/main" val="20984569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with medium confidence">
            <a:extLst>
              <a:ext uri="{FF2B5EF4-FFF2-40B4-BE49-F238E27FC236}">
                <a16:creationId xmlns:a16="http://schemas.microsoft.com/office/drawing/2014/main" id="{6E2DF3AA-091E-A424-9E3C-F6AD8F38C1FE}"/>
              </a:ext>
            </a:extLst>
          </p:cNvPr>
          <p:cNvPicPr>
            <a:picLocks noGrp="1" noChangeAspect="1"/>
          </p:cNvPicPr>
          <p:nvPr>
            <p:ph idx="1"/>
          </p:nvPr>
        </p:nvPicPr>
        <p:blipFill rotWithShape="1">
          <a:blip r:embed="rId3"/>
          <a:srcRect b="15717"/>
          <a:stretch/>
        </p:blipFill>
        <p:spPr>
          <a:xfrm>
            <a:off x="408440" y="1066800"/>
            <a:ext cx="4035054" cy="2691312"/>
          </a:xfrm>
        </p:spPr>
      </p:pic>
      <p:sp>
        <p:nvSpPr>
          <p:cNvPr id="9" name="Content Placeholder 2">
            <a:extLst>
              <a:ext uri="{FF2B5EF4-FFF2-40B4-BE49-F238E27FC236}">
                <a16:creationId xmlns:a16="http://schemas.microsoft.com/office/drawing/2014/main" id="{ACF079CF-33CB-6DC8-CD21-2CA2091180DB}"/>
              </a:ext>
            </a:extLst>
          </p:cNvPr>
          <p:cNvSpPr txBox="1">
            <a:spLocks/>
          </p:cNvSpPr>
          <p:nvPr/>
        </p:nvSpPr>
        <p:spPr>
          <a:xfrm>
            <a:off x="192632" y="3813505"/>
            <a:ext cx="4587186" cy="29454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Lyme disease is a vector-borne disease caused by the bacterium, </a:t>
            </a:r>
            <a:r>
              <a:rPr lang="en-US" i="1" dirty="0" err="1"/>
              <a:t>Borrellia</a:t>
            </a:r>
            <a:r>
              <a:rPr lang="en-US" i="1" dirty="0"/>
              <a:t> </a:t>
            </a:r>
            <a:r>
              <a:rPr lang="en-US" i="1" dirty="0" err="1"/>
              <a:t>burgdoferi</a:t>
            </a:r>
            <a:r>
              <a:rPr lang="en-US" i="1" dirty="0"/>
              <a:t>, </a:t>
            </a:r>
            <a:r>
              <a:rPr lang="en-US" dirty="0"/>
              <a:t>vectored by </a:t>
            </a:r>
            <a:r>
              <a:rPr lang="en-US" i="1" dirty="0"/>
              <a:t>Ixodes </a:t>
            </a:r>
            <a:r>
              <a:rPr lang="en-US" dirty="0"/>
              <a:t>especially</a:t>
            </a:r>
            <a:r>
              <a:rPr lang="en-US" i="1" dirty="0"/>
              <a:t> Ixodes scapularis</a:t>
            </a:r>
            <a:r>
              <a:rPr lang="en-US" dirty="0"/>
              <a:t>) ticks. </a:t>
            </a:r>
          </a:p>
          <a:p>
            <a:r>
              <a:rPr lang="en-US" dirty="0"/>
              <a:t>Nymph ticks are borne in the spring, feed on small mammal hosts through the summer, then reproduce (particularly on deer) in the fall before going dormant in the winter.</a:t>
            </a:r>
          </a:p>
          <a:p>
            <a:r>
              <a:rPr lang="en-US" dirty="0"/>
              <a:t>Human cases are largely concentrated in the spring and summer and result from infected tick bites.</a:t>
            </a:r>
          </a:p>
        </p:txBody>
      </p:sp>
      <p:sp>
        <p:nvSpPr>
          <p:cNvPr id="2" name="Title 1">
            <a:extLst>
              <a:ext uri="{FF2B5EF4-FFF2-40B4-BE49-F238E27FC236}">
                <a16:creationId xmlns:a16="http://schemas.microsoft.com/office/drawing/2014/main" id="{A913C2DF-E347-2AFD-7490-74DE28A8B3AA}"/>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dirty="0">
              <a:latin typeface="+mn-lt"/>
            </a:endParaRPr>
          </a:p>
          <a:p>
            <a:pPr algn="ctr"/>
            <a:r>
              <a:rPr lang="en-US" sz="2800" dirty="0">
                <a:latin typeface="+mn-lt"/>
              </a:rPr>
              <a:t>Example: Lyme Disease</a:t>
            </a:r>
          </a:p>
        </p:txBody>
      </p:sp>
      <p:pic>
        <p:nvPicPr>
          <p:cNvPr id="1026" name="Picture 2" descr="figure 1">
            <a:extLst>
              <a:ext uri="{FF2B5EF4-FFF2-40B4-BE49-F238E27FC236}">
                <a16:creationId xmlns:a16="http://schemas.microsoft.com/office/drawing/2014/main" id="{B2C7FC2D-B61C-1B43-FCBB-83775595D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090" y="1670804"/>
            <a:ext cx="5163253" cy="4225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A8E60-1026-9D2D-EB15-2FE4F60DEF76}"/>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Barbour and </a:t>
            </a:r>
            <a:r>
              <a:rPr lang="en-US" sz="1400" dirty="0" err="1">
                <a:cs typeface="Franklin Gothic Medium"/>
              </a:rPr>
              <a:t>Zuckert</a:t>
            </a:r>
            <a:r>
              <a:rPr lang="en-US" sz="1400" dirty="0">
                <a:cs typeface="Franklin Gothic Medium"/>
              </a:rPr>
              <a:t> 1997. </a:t>
            </a:r>
            <a:r>
              <a:rPr lang="en-US" sz="1400" i="1" dirty="0">
                <a:cs typeface="Franklin Gothic Medium"/>
              </a:rPr>
              <a:t>Nature.</a:t>
            </a:r>
          </a:p>
        </p:txBody>
      </p:sp>
      <p:cxnSp>
        <p:nvCxnSpPr>
          <p:cNvPr id="5" name="Straight Arrow Connector 4">
            <a:extLst>
              <a:ext uri="{FF2B5EF4-FFF2-40B4-BE49-F238E27FC236}">
                <a16:creationId xmlns:a16="http://schemas.microsoft.com/office/drawing/2014/main" id="{669C30E4-2893-6863-3DDA-0D38808F60A4}"/>
              </a:ext>
            </a:extLst>
          </p:cNvPr>
          <p:cNvCxnSpPr/>
          <p:nvPr/>
        </p:nvCxnSpPr>
        <p:spPr>
          <a:xfrm flipH="1">
            <a:off x="8432800" y="3135086"/>
            <a:ext cx="711200" cy="841828"/>
          </a:xfrm>
          <a:prstGeom prst="straightConnector1">
            <a:avLst/>
          </a:prstGeom>
          <a:ln w="1905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7555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999505-CDA4-E783-0E7A-EC7E655BDAF2}"/>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pic>
        <p:nvPicPr>
          <p:cNvPr id="2050" name="Picture 2" descr="Image">
            <a:extLst>
              <a:ext uri="{FF2B5EF4-FFF2-40B4-BE49-F238E27FC236}">
                <a16:creationId xmlns:a16="http://schemas.microsoft.com/office/drawing/2014/main" id="{59CB2DA3-67E3-BB25-92D6-10E13C9B8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27" y="2488839"/>
            <a:ext cx="5456132" cy="34919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3FA063F-0145-1373-6F64-46EFFDE6CC95}"/>
              </a:ext>
            </a:extLst>
          </p:cNvPr>
          <p:cNvSpPr txBox="1">
            <a:spLocks/>
          </p:cNvSpPr>
          <p:nvPr/>
        </p:nvSpPr>
        <p:spPr>
          <a:xfrm>
            <a:off x="348433" y="1573962"/>
            <a:ext cx="506774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1: Density of infected ticks</a:t>
            </a:r>
          </a:p>
        </p:txBody>
      </p:sp>
      <p:sp>
        <p:nvSpPr>
          <p:cNvPr id="6" name="Title 1">
            <a:extLst>
              <a:ext uri="{FF2B5EF4-FFF2-40B4-BE49-F238E27FC236}">
                <a16:creationId xmlns:a16="http://schemas.microsoft.com/office/drawing/2014/main" id="{FAE41086-1AAC-3602-3CAD-8B41AEAEC759}"/>
              </a:ext>
            </a:extLst>
          </p:cNvPr>
          <p:cNvSpPr txBox="1">
            <a:spLocks/>
          </p:cNvSpPr>
          <p:nvPr/>
        </p:nvSpPr>
        <p:spPr>
          <a:xfrm>
            <a:off x="5815682" y="1579512"/>
            <a:ext cx="645838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2: Prevalence of Lyme in tick population</a:t>
            </a:r>
          </a:p>
        </p:txBody>
      </p:sp>
      <p:pic>
        <p:nvPicPr>
          <p:cNvPr id="2052" name="Picture 4" descr="prevalence3">
            <a:extLst>
              <a:ext uri="{FF2B5EF4-FFF2-40B4-BE49-F238E27FC236}">
                <a16:creationId xmlns:a16="http://schemas.microsoft.com/office/drawing/2014/main" id="{169987C3-171B-0455-BBB7-4609C0741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319" y="2488839"/>
            <a:ext cx="5467248" cy="349192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4076416-1265-5DBD-D464-554BEFCC2378}"/>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8" name="TextBox 7">
            <a:extLst>
              <a:ext uri="{FF2B5EF4-FFF2-40B4-BE49-F238E27FC236}">
                <a16:creationId xmlns:a16="http://schemas.microsoft.com/office/drawing/2014/main" id="{4A4A1F35-5F02-AE31-1B5C-78EE41541E40}"/>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8836094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63D13-6532-FE21-DA84-DB00899143B2}"/>
              </a:ext>
            </a:extLst>
          </p:cNvPr>
          <p:cNvSpPr>
            <a:spLocks noGrp="1"/>
          </p:cNvSpPr>
          <p:nvPr>
            <p:ph idx="1"/>
          </p:nvPr>
        </p:nvSpPr>
        <p:spPr>
          <a:xfrm>
            <a:off x="6713512" y="1778508"/>
            <a:ext cx="4301577" cy="4351338"/>
          </a:xfrm>
        </p:spPr>
        <p:txBody>
          <a:bodyPr/>
          <a:lstStyle/>
          <a:p>
            <a:pPr marL="514350" indent="-514350">
              <a:buAutoNum type="arabicParenBoth"/>
            </a:pPr>
            <a:r>
              <a:rPr lang="en-US" sz="2800" dirty="0">
                <a:latin typeface="+mn-lt"/>
              </a:rPr>
              <a:t>Wildlife hosts vary in the extent to which they offer blood meals to ticks, thereby modulating tick abundance.</a:t>
            </a:r>
          </a:p>
          <a:p>
            <a:pPr marL="514350" indent="-514350">
              <a:buAutoNum type="arabicParenBoth"/>
            </a:pPr>
            <a:r>
              <a:rPr lang="en-US" sz="2800" dirty="0">
                <a:latin typeface="+mn-lt"/>
              </a:rPr>
              <a:t>Wildlife hosts also vary in their permissibility to </a:t>
            </a:r>
            <a:r>
              <a:rPr lang="en-US" sz="2800" i="1" dirty="0">
                <a:latin typeface="+mn-lt"/>
              </a:rPr>
              <a:t>B. </a:t>
            </a:r>
            <a:r>
              <a:rPr lang="en-US" sz="2800" i="1" dirty="0" err="1">
                <a:latin typeface="+mn-lt"/>
              </a:rPr>
              <a:t>burgdoferi</a:t>
            </a:r>
            <a:r>
              <a:rPr lang="en-US" sz="2800" i="1" dirty="0">
                <a:latin typeface="+mn-lt"/>
              </a:rPr>
              <a:t> </a:t>
            </a:r>
            <a:r>
              <a:rPr lang="en-US" sz="2800" dirty="0">
                <a:latin typeface="+mn-lt"/>
              </a:rPr>
              <a:t>infection.</a:t>
            </a:r>
            <a:endParaRPr lang="en-US" dirty="0"/>
          </a:p>
        </p:txBody>
      </p:sp>
      <p:pic>
        <p:nvPicPr>
          <p:cNvPr id="3074" name="Picture 2" descr="Image">
            <a:extLst>
              <a:ext uri="{FF2B5EF4-FFF2-40B4-BE49-F238E27FC236}">
                <a16:creationId xmlns:a16="http://schemas.microsoft.com/office/drawing/2014/main" id="{4E4C0412-A7EE-462A-AB23-9C58A35EF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283" y="1277343"/>
            <a:ext cx="5118334" cy="51675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3E8E5B-CE80-C955-54D4-0D76723F3A3B}"/>
              </a:ext>
            </a:extLst>
          </p:cNvPr>
          <p:cNvSpPr txBox="1">
            <a:spLocks/>
          </p:cNvSpPr>
          <p:nvPr/>
        </p:nvSpPr>
        <p:spPr>
          <a:xfrm>
            <a:off x="505609" y="258231"/>
            <a:ext cx="11005073"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The broader </a:t>
            </a:r>
            <a:r>
              <a:rPr lang="en-US" sz="3000" b="1" dirty="0">
                <a:solidFill>
                  <a:srgbClr val="C00000"/>
                </a:solidFill>
                <a:latin typeface="+mn-lt"/>
              </a:rPr>
              <a:t>wildlife community impacts Lyme disease risk</a:t>
            </a:r>
            <a:r>
              <a:rPr lang="en-US" sz="3000" dirty="0">
                <a:latin typeface="+mn-lt"/>
              </a:rPr>
              <a:t> for humans</a:t>
            </a:r>
          </a:p>
        </p:txBody>
      </p:sp>
      <p:sp>
        <p:nvSpPr>
          <p:cNvPr id="5" name="Title 1">
            <a:extLst>
              <a:ext uri="{FF2B5EF4-FFF2-40B4-BE49-F238E27FC236}">
                <a16:creationId xmlns:a16="http://schemas.microsoft.com/office/drawing/2014/main" id="{57DA98A0-D467-1714-9549-8B0982EE057E}"/>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6" name="TextBox 5">
            <a:extLst>
              <a:ext uri="{FF2B5EF4-FFF2-40B4-BE49-F238E27FC236}">
                <a16:creationId xmlns:a16="http://schemas.microsoft.com/office/drawing/2014/main" id="{E3B755AC-C170-1BF0-9B76-4A4E95BE734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704166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F2ED1-153F-7027-1572-D1D0A5F58302}"/>
              </a:ext>
            </a:extLst>
          </p:cNvPr>
          <p:cNvSpPr>
            <a:spLocks noGrp="1"/>
          </p:cNvSpPr>
          <p:nvPr>
            <p:ph idx="1"/>
          </p:nvPr>
        </p:nvSpPr>
        <p:spPr/>
        <p:txBody>
          <a:bodyPr/>
          <a:lstStyle/>
          <a:p>
            <a:endParaRPr lang="en-US"/>
          </a:p>
        </p:txBody>
      </p:sp>
      <p:sp>
        <p:nvSpPr>
          <p:cNvPr id="5" name="Title 1">
            <a:extLst>
              <a:ext uri="{FF2B5EF4-FFF2-40B4-BE49-F238E27FC236}">
                <a16:creationId xmlns:a16="http://schemas.microsoft.com/office/drawing/2014/main" id="{891EA3E4-C306-0757-5B7E-52C0DFD30845}"/>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6" name="Rectangle 5">
            <a:extLst>
              <a:ext uri="{FF2B5EF4-FFF2-40B4-BE49-F238E27FC236}">
                <a16:creationId xmlns:a16="http://schemas.microsoft.com/office/drawing/2014/main" id="{1A518E11-61AD-144F-E807-BDB1FA353111}"/>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914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3.png"/></Relationships>
</file>

<file path=ppt/webextensions/webextension1.xml><?xml version="1.0" encoding="utf-8"?>
<we:webextension xmlns:we="http://schemas.microsoft.com/office/webextensions/webextension/2010/11" id="{4256C81D-9B58-4C42-895E-C846B513C43E}">
  <we:reference id="wa104218073" version="3.0.0.1" store="en-US" storeType="OMEX"/>
  <we:alternateReferences>
    <we:reference id="WA104218073" version="3.0.0.1" store="" storeType="OMEX"/>
  </we:alternateReferences>
  <we:properties>
    <we:property name="appSlideData" value="{&quot;slideId&quot;:3288,&quot;confidenceLevel&quot;:2}"/>
    <we:property name="url" value="&quot;multiple_choice_poll/bqVHsYbps6WfYfKXFhP5N&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11422</TotalTime>
  <Words>8506</Words>
  <Application>Microsoft Macintosh PowerPoint</Application>
  <PresentationFormat>Widescreen</PresentationFormat>
  <Paragraphs>1057</Paragraphs>
  <Slides>108</Slides>
  <Notes>107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18" baseType="lpstr">
      <vt:lpstr>Arial</vt:lpstr>
      <vt:lpstr>Calibri</vt:lpstr>
      <vt:lpstr>Calibri Light</vt:lpstr>
      <vt:lpstr>Cambria Math</vt:lpstr>
      <vt:lpstr>Franklin Gothic Medium</vt:lpstr>
      <vt:lpstr>Lucida Grande</vt:lpstr>
      <vt:lpstr>Symbol</vt:lpstr>
      <vt:lpstr>Times New Roman</vt:lpstr>
      <vt:lpstr>Office Theme</vt:lpstr>
      <vt:lpstr>Equation</vt:lpstr>
      <vt:lpstr>Fundamentals of Ecology</vt:lpstr>
      <vt:lpstr>Learning objectives from Lecture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Malaria</vt:lpstr>
      <vt:lpstr>Malaria</vt:lpstr>
      <vt:lpstr>Malaria</vt:lpstr>
      <vt:lpstr>Malaria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to malaria elimination</vt:lpstr>
      <vt:lpstr>Challenges to malaria elimination</vt:lpstr>
      <vt:lpstr>Challenges to malaria elimination</vt:lpstr>
      <vt:lpstr>Challenges to malaria elimination</vt:lpstr>
      <vt:lpstr>Challenges to malaria elimination</vt:lpstr>
      <vt:lpstr>PowerPoint Presentation</vt:lpstr>
      <vt:lpstr>PowerPoint Presentation</vt:lpstr>
      <vt:lpstr>A pathogen reservoir sources infections to a target population.</vt:lpstr>
      <vt:lpstr>A pathogen reservoir sources infections to a target population.</vt:lpstr>
      <vt:lpstr>Reservoir hosts can comprise a single species population or multiple sub-populations of different species.</vt:lpstr>
      <vt:lpstr>CCS is the minimum number of hosts needed to sustain endemic transmission of a pathogen indefinitely into the future.</vt:lpstr>
      <vt:lpstr>Spillover is the transmission of that pathogen between populations of different host species.</vt:lpstr>
      <vt:lpstr>Spillback is the term used to describe pathogen transmission back to a reservoir host from a target host. </vt:lpstr>
      <vt:lpstr>Spillback occurs among wildlife as well. </vt:lpstr>
      <vt:lpstr>Zoonosis is the transmission of a pathogen from a wildlife reservoir host to a human target host population.</vt:lpstr>
      <vt:lpstr>Zoonosis is the transmission of a pathogen from a wildlife reservoir host to a human target host population.</vt:lpstr>
      <vt:lpstr>PowerPoint Presentation</vt:lpstr>
      <vt:lpstr>PowerPoint Presentation</vt:lpstr>
      <vt:lpstr>PowerPoint Presentation</vt:lpstr>
      <vt:lpstr>PowerPoint Presentation</vt:lpstr>
      <vt:lpstr>PowerPoint Presentation</vt:lpstr>
      <vt:lpstr>Vaccination of domestic dogs can successfully eradicate rabies from some systems.</vt:lpstr>
      <vt:lpstr>PowerPoint Presentation</vt:lpstr>
      <vt:lpstr>PowerPoint Presentation</vt:lpstr>
      <vt:lpstr>PowerPoint Presentation</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PowerPoint Presentation</vt:lpstr>
      <vt:lpstr>PowerPoint Presentation</vt:lpstr>
      <vt:lpstr>PowerPoint Presentation</vt:lpstr>
      <vt:lpstr>PowerPoint Presentation</vt:lpstr>
      <vt:lpstr>PowerPoint Presentation</vt:lpstr>
      <vt:lpstr>Why do pathogens make us sick?</vt:lpstr>
      <vt:lpstr>Why do pathogens make us sick?</vt:lpstr>
      <vt:lpstr>Why do pathogens make us sick?</vt:lpstr>
      <vt:lpstr>Why do pathogens make us sick?</vt:lpstr>
      <vt:lpstr>Why do pathogens make us sick?</vt:lpstr>
      <vt:lpstr>Why do pathogens make us sick?</vt:lpstr>
      <vt:lpstr>Why do pathogens make us sick?</vt:lpstr>
      <vt:lpstr>PowerPoint Presentation</vt:lpstr>
      <vt:lpstr>PowerPoint Presentation</vt:lpstr>
      <vt:lpstr>The virulence case study of rabbit Myxoma virus</vt:lpstr>
      <vt:lpstr>The virulence case study of rabbit Myxoma virus</vt:lpstr>
      <vt:lpstr>The virulence case study of rabbit Myxoma virus</vt:lpstr>
      <vt:lpstr>Myxoma virus evolved to intermediate virulence in just a single year.</vt:lpstr>
      <vt:lpstr>For Myxoma virus, intermediate virulence evolution resulted from optimization of the tradeoffs between virulence and transmission.</vt:lpstr>
      <vt:lpstr>Another classic transmission-virulence tradeoff:  parasites of monarch butterflies</vt:lpstr>
      <vt:lpstr>PowerPoint Presentation</vt:lpstr>
      <vt:lpstr>Another classic transmission-virulence tradeoff:  parasites of monarch butterflies</vt:lpstr>
      <vt:lpstr>Limitations of the tradeoff model</vt:lpstr>
      <vt:lpstr>Limitations of the tradeoff model</vt:lpstr>
      <vt:lpstr>Limitations of the tradeoff model</vt:lpstr>
      <vt:lpstr>Sometimes, virulence is the result of the host’s immune response, rather than the direct impact of the parasite itself</vt:lpstr>
      <vt:lpstr>Limitations of the tradeoff model</vt:lpstr>
      <vt:lpstr>Limitations of the tradeoff model</vt:lpstr>
      <vt:lpstr>Spatial structuring generally favors reduced pathogen virulence.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102</cp:revision>
  <dcterms:created xsi:type="dcterms:W3CDTF">2023-01-31T15:30:55Z</dcterms:created>
  <dcterms:modified xsi:type="dcterms:W3CDTF">2025-02-24T19:16:39Z</dcterms:modified>
</cp:coreProperties>
</file>